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0" r:id="rId3"/>
    <p:sldId id="259" r:id="rId4"/>
    <p:sldId id="271" r:id="rId5"/>
    <p:sldId id="267" r:id="rId6"/>
    <p:sldId id="268" r:id="rId7"/>
    <p:sldId id="261" r:id="rId8"/>
    <p:sldId id="279" r:id="rId9"/>
    <p:sldId id="281" r:id="rId10"/>
    <p:sldId id="285" r:id="rId11"/>
    <p:sldId id="286" r:id="rId12"/>
    <p:sldId id="280" r:id="rId13"/>
    <p:sldId id="283" r:id="rId14"/>
    <p:sldId id="287" r:id="rId15"/>
    <p:sldId id="262" r:id="rId16"/>
    <p:sldId id="26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B9838E-ED2F-4AB2-9F06-ECC9BE5109F0}" type="datetimeFigureOut">
              <a:rPr lang="en-GB" smtClean="0"/>
              <a:t>19/02/2018</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454550-0DC8-4B05-8736-7C4BB2339448}" type="slidenum">
              <a:rPr lang="en-GB" smtClean="0"/>
              <a:t>‹#›</a:t>
            </a:fld>
            <a:endParaRPr lang="en-GB" dirty="0"/>
          </a:p>
        </p:txBody>
      </p:sp>
    </p:spTree>
    <p:extLst>
      <p:ext uri="{BB962C8B-B14F-4D97-AF65-F5344CB8AC3E}">
        <p14:creationId xmlns:p14="http://schemas.microsoft.com/office/powerpoint/2010/main" val="445025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indent="-171450">
              <a:buFont typeface="Arial" panose="020B0604020202020204" pitchFamily="34" charset="0"/>
              <a:buChar char="•"/>
            </a:pPr>
            <a:r>
              <a:rPr lang="en-GB" sz="1100" kern="1200" dirty="0" smtClean="0">
                <a:solidFill>
                  <a:schemeClr val="tx1"/>
                </a:solidFill>
                <a:effectLst/>
                <a:latin typeface="Arial" panose="020B0604020202020204" pitchFamily="34" charset="0"/>
                <a:ea typeface="+mn-ea"/>
                <a:cs typeface="Arial" panose="020B0604020202020204" pitchFamily="34" charset="0"/>
              </a:rPr>
              <a:t>This symmetry grid shows how</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each assessment focus develops progression through each paper.</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GB" sz="1100" kern="1200" dirty="0" smtClean="0">
                <a:solidFill>
                  <a:schemeClr val="tx1"/>
                </a:solidFill>
                <a:effectLst/>
                <a:latin typeface="Arial" panose="020B0604020202020204" pitchFamily="34" charset="0"/>
                <a:ea typeface="+mn-ea"/>
                <a:cs typeface="Arial" panose="020B0604020202020204" pitchFamily="34" charset="0"/>
              </a:rPr>
              <a:t>Each question targets a specific reading Assessment Objective and that it follows a pattern of AO1, AO2, and AO3 or AO4 (where appropriate).</a:t>
            </a:r>
          </a:p>
          <a:p>
            <a:pPr marL="171450" indent="-171450">
              <a:buFont typeface="Arial" panose="020B0604020202020204" pitchFamily="34" charset="0"/>
              <a:buChar char="•"/>
            </a:pPr>
            <a:r>
              <a:rPr lang="en-GB" sz="1100" kern="1200" dirty="0" smtClean="0">
                <a:solidFill>
                  <a:schemeClr val="tx1"/>
                </a:solidFill>
                <a:effectLst/>
                <a:latin typeface="Arial" panose="020B0604020202020204" pitchFamily="34" charset="0"/>
                <a:ea typeface="+mn-ea"/>
                <a:cs typeface="Arial" panose="020B0604020202020204" pitchFamily="34" charset="0"/>
              </a:rPr>
              <a:t>AO5 and AO6 for writing are covered equally in the Section</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B </a:t>
            </a:r>
            <a:r>
              <a:rPr lang="en-GB" sz="1100" kern="1200" dirty="0" smtClean="0">
                <a:solidFill>
                  <a:schemeClr val="tx1"/>
                </a:solidFill>
                <a:effectLst/>
                <a:latin typeface="Arial" panose="020B0604020202020204" pitchFamily="34" charset="0"/>
                <a:ea typeface="+mn-ea"/>
                <a:cs typeface="Arial" panose="020B0604020202020204" pitchFamily="34" charset="0"/>
              </a:rPr>
              <a:t>task on each paper.</a:t>
            </a:r>
          </a:p>
          <a:p>
            <a:pPr marL="171450" indent="-171450">
              <a:buFont typeface="Arial" panose="020B0604020202020204" pitchFamily="34" charset="0"/>
              <a:buChar char="•"/>
            </a:pPr>
            <a:r>
              <a:rPr lang="en-GB" sz="1100" kern="1200" dirty="0" smtClean="0">
                <a:solidFill>
                  <a:schemeClr val="tx1"/>
                </a:solidFill>
                <a:effectLst/>
                <a:latin typeface="Arial" panose="020B0604020202020204" pitchFamily="34" charset="0"/>
                <a:ea typeface="+mn-ea"/>
                <a:cs typeface="Arial" panose="020B0604020202020204" pitchFamily="34" charset="0"/>
              </a:rPr>
              <a:t>Reading</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q</a:t>
            </a:r>
            <a:r>
              <a:rPr lang="en-GB" sz="1100" kern="1200" dirty="0" smtClean="0">
                <a:solidFill>
                  <a:schemeClr val="tx1"/>
                </a:solidFill>
                <a:effectLst/>
                <a:latin typeface="Arial" panose="020B0604020202020204" pitchFamily="34" charset="0"/>
                <a:ea typeface="+mn-ea"/>
                <a:cs typeface="Arial" panose="020B0604020202020204" pitchFamily="34" charset="0"/>
              </a:rPr>
              <a:t>uestions at the start of both papers assess AO1 and require students to demonstrate inference and information retrieval skills. Our assessment strategy then progresses to more demanding reading skills, such as AO2, AO3 and AO4.</a:t>
            </a:r>
          </a:p>
          <a:p>
            <a:pPr marL="171450" indent="-171450">
              <a:buFont typeface="Arial" panose="020B0604020202020204" pitchFamily="34" charset="0"/>
              <a:buChar char="•"/>
            </a:pPr>
            <a:r>
              <a:rPr lang="en-GB" sz="1100" kern="1200" dirty="0" smtClean="0">
                <a:solidFill>
                  <a:schemeClr val="tx1"/>
                </a:solidFill>
                <a:effectLst/>
                <a:latin typeface="Arial" panose="020B0604020202020204" pitchFamily="34" charset="0"/>
                <a:ea typeface="+mn-ea"/>
                <a:cs typeface="Arial" panose="020B0604020202020204" pitchFamily="34" charset="0"/>
              </a:rPr>
              <a:t>Alongside this, is the requirement for students to progress from consideration of a section of text, to a response to the whole of the source.</a:t>
            </a:r>
          </a:p>
          <a:p>
            <a:pPr marL="171450" indent="-171450">
              <a:buFont typeface="Arial" panose="020B0604020202020204" pitchFamily="34" charset="0"/>
              <a:buChar char="•"/>
            </a:pPr>
            <a:r>
              <a:rPr lang="en-GB" sz="1100" kern="1200" dirty="0" smtClean="0">
                <a:solidFill>
                  <a:schemeClr val="tx1"/>
                </a:solidFill>
                <a:effectLst/>
                <a:latin typeface="Arial" panose="020B0604020202020204" pitchFamily="34" charset="0"/>
                <a:ea typeface="+mn-ea"/>
                <a:cs typeface="Arial" panose="020B0604020202020204" pitchFamily="34" charset="0"/>
              </a:rPr>
              <a:t>Hence</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with </a:t>
            </a:r>
            <a:r>
              <a:rPr lang="en-GB" sz="1100" kern="1200" dirty="0" smtClean="0">
                <a:solidFill>
                  <a:schemeClr val="tx1"/>
                </a:solidFill>
                <a:effectLst/>
                <a:latin typeface="Arial" panose="020B0604020202020204" pitchFamily="34" charset="0"/>
                <a:ea typeface="+mn-ea"/>
                <a:cs typeface="Arial" panose="020B0604020202020204" pitchFamily="34" charset="0"/>
              </a:rPr>
              <a:t>Q1 on Paper 1, Q1 on Paper 2, and Q2 on Paper 2, we assess AO1</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 i</a:t>
            </a:r>
            <a:r>
              <a:rPr lang="en-GB" sz="1100" kern="1200" dirty="0" smtClean="0">
                <a:solidFill>
                  <a:schemeClr val="tx1"/>
                </a:solidFill>
                <a:effectLst/>
                <a:latin typeface="Arial" panose="020B0604020202020204" pitchFamily="34" charset="0"/>
                <a:ea typeface="+mn-ea"/>
                <a:cs typeface="Arial" panose="020B0604020202020204" pitchFamily="34" charset="0"/>
              </a:rPr>
              <a:t>n this way, we take the student on an assessment journey that starts with making a list, forming judgements about provided statements, and culminates in a summarising task.</a:t>
            </a:r>
          </a:p>
          <a:p>
            <a:pPr marL="171450" indent="-171450">
              <a:buFont typeface="Arial" panose="020B0604020202020204" pitchFamily="34" charset="0"/>
              <a:buChar char="•"/>
            </a:pPr>
            <a:r>
              <a:rPr lang="en-GB" sz="1100" kern="1200" dirty="0" smtClean="0">
                <a:solidFill>
                  <a:schemeClr val="tx1"/>
                </a:solidFill>
                <a:effectLst/>
                <a:latin typeface="Arial" panose="020B0604020202020204" pitchFamily="34" charset="0"/>
                <a:ea typeface="+mn-ea"/>
                <a:cs typeface="Arial" panose="020B0604020202020204" pitchFamily="34" charset="0"/>
              </a:rPr>
              <a:t>Similarly, Q2 on Paper 1, Q3 on Paper 1, and Q3 on Paper 2 assess AO2, with students analysing language and structure</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 so that h</a:t>
            </a:r>
            <a:r>
              <a:rPr lang="en-GB" sz="1100" kern="1200" dirty="0" smtClean="0">
                <a:solidFill>
                  <a:schemeClr val="tx1"/>
                </a:solidFill>
                <a:effectLst/>
                <a:latin typeface="Arial" panose="020B0604020202020204" pitchFamily="34" charset="0"/>
                <a:ea typeface="+mn-ea"/>
                <a:cs typeface="Arial" panose="020B0604020202020204" pitchFamily="34" charset="0"/>
              </a:rPr>
              <a:t>ere they progress from a section of text, through to whole text, and from provided examples of language, through to a requirement for them to select their own material.</a:t>
            </a:r>
          </a:p>
          <a:p>
            <a:pPr marL="171450" indent="-171450">
              <a:buFont typeface="Arial" panose="020B0604020202020204" pitchFamily="34" charset="0"/>
              <a:buChar char="•"/>
            </a:pPr>
            <a:r>
              <a:rPr lang="en-GB" sz="1100" kern="1200" dirty="0" smtClean="0">
                <a:solidFill>
                  <a:schemeClr val="tx1"/>
                </a:solidFill>
                <a:effectLst/>
                <a:latin typeface="Arial" panose="020B0604020202020204" pitchFamily="34" charset="0"/>
                <a:ea typeface="+mn-ea"/>
                <a:cs typeface="Arial" panose="020B0604020202020204" pitchFamily="34" charset="0"/>
              </a:rPr>
              <a:t>Q4 on Paper 1 assesses AO4 and requires a personal, critically evaluative answer in response to a statement about the text</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 t</a:t>
            </a:r>
            <a:r>
              <a:rPr lang="en-GB" sz="1100" kern="1200" dirty="0" smtClean="0">
                <a:solidFill>
                  <a:schemeClr val="tx1"/>
                </a:solidFill>
                <a:effectLst/>
                <a:latin typeface="Arial" panose="020B0604020202020204" pitchFamily="34" charset="0"/>
                <a:ea typeface="+mn-ea"/>
                <a:cs typeface="Arial" panose="020B0604020202020204" pitchFamily="34" charset="0"/>
              </a:rPr>
              <a:t>his</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balances with</a:t>
            </a:r>
            <a:r>
              <a:rPr lang="en-GB" sz="1100" kern="1200" dirty="0" smtClean="0">
                <a:solidFill>
                  <a:schemeClr val="tx1"/>
                </a:solidFill>
                <a:effectLst/>
                <a:latin typeface="Arial" panose="020B0604020202020204" pitchFamily="34" charset="0"/>
                <a:ea typeface="+mn-ea"/>
                <a:cs typeface="Arial" panose="020B0604020202020204" pitchFamily="34" charset="0"/>
              </a:rPr>
              <a:t> Q4 Paper 2 which assesses AO3 and requires students to compare writers’ viewpoints/perspectives by reference to whole, or wider sections of both texts.</a:t>
            </a:r>
            <a:endParaRPr lang="en-GB" sz="1100" dirty="0" smtClean="0">
              <a:latin typeface="Arial" panose="020B0604020202020204" pitchFamily="34" charset="0"/>
              <a:cs typeface="Arial" panose="020B0604020202020204" pitchFamily="34" charset="0"/>
            </a:endParaRPr>
          </a:p>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4</a:t>
            </a:fld>
            <a:endParaRPr lang="en-GB" dirty="0"/>
          </a:p>
        </p:txBody>
      </p:sp>
    </p:spTree>
    <p:extLst>
      <p:ext uri="{BB962C8B-B14F-4D97-AF65-F5344CB8AC3E}">
        <p14:creationId xmlns:p14="http://schemas.microsoft.com/office/powerpoint/2010/main" val="2032323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B4CC776-B598-404A-AAB1-81754CA337E0}" type="datetimeFigureOut">
              <a:rPr lang="en-GB" smtClean="0"/>
              <a:t>19/02/2018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CC08DF-F033-429C-B03B-B0F416EA70FB}" type="slidenum">
              <a:rPr lang="en-GB" smtClean="0"/>
              <a:t>‹#›</a:t>
            </a:fld>
            <a:endParaRPr lang="en-GB" dirty="0"/>
          </a:p>
        </p:txBody>
      </p:sp>
    </p:spTree>
    <p:extLst>
      <p:ext uri="{BB962C8B-B14F-4D97-AF65-F5344CB8AC3E}">
        <p14:creationId xmlns:p14="http://schemas.microsoft.com/office/powerpoint/2010/main" val="1748746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4CC776-B598-404A-AAB1-81754CA337E0}" type="datetimeFigureOut">
              <a:rPr lang="en-GB" smtClean="0"/>
              <a:t>19/02/2018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CC08DF-F033-429C-B03B-B0F416EA70FB}" type="slidenum">
              <a:rPr lang="en-GB" smtClean="0"/>
              <a:t>‹#›</a:t>
            </a:fld>
            <a:endParaRPr lang="en-GB" dirty="0"/>
          </a:p>
        </p:txBody>
      </p:sp>
    </p:spTree>
    <p:extLst>
      <p:ext uri="{BB962C8B-B14F-4D97-AF65-F5344CB8AC3E}">
        <p14:creationId xmlns:p14="http://schemas.microsoft.com/office/powerpoint/2010/main" val="3871944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4CC776-B598-404A-AAB1-81754CA337E0}" type="datetimeFigureOut">
              <a:rPr lang="en-GB" smtClean="0"/>
              <a:t>19/02/2018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CC08DF-F033-429C-B03B-B0F416EA70FB}" type="slidenum">
              <a:rPr lang="en-GB" smtClean="0"/>
              <a:t>‹#›</a:t>
            </a:fld>
            <a:endParaRPr lang="en-GB" dirty="0"/>
          </a:p>
        </p:txBody>
      </p:sp>
    </p:spTree>
    <p:extLst>
      <p:ext uri="{BB962C8B-B14F-4D97-AF65-F5344CB8AC3E}">
        <p14:creationId xmlns:p14="http://schemas.microsoft.com/office/powerpoint/2010/main" val="41881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4CC776-B598-404A-AAB1-81754CA337E0}" type="datetimeFigureOut">
              <a:rPr lang="en-GB" smtClean="0"/>
              <a:t>19/02/2018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CC08DF-F033-429C-B03B-B0F416EA70FB}" type="slidenum">
              <a:rPr lang="en-GB" smtClean="0"/>
              <a:t>‹#›</a:t>
            </a:fld>
            <a:endParaRPr lang="en-GB" dirty="0"/>
          </a:p>
        </p:txBody>
      </p:sp>
    </p:spTree>
    <p:extLst>
      <p:ext uri="{BB962C8B-B14F-4D97-AF65-F5344CB8AC3E}">
        <p14:creationId xmlns:p14="http://schemas.microsoft.com/office/powerpoint/2010/main" val="3576983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4CC776-B598-404A-AAB1-81754CA337E0}" type="datetimeFigureOut">
              <a:rPr lang="en-GB" smtClean="0"/>
              <a:t>19/02/2018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CC08DF-F033-429C-B03B-B0F416EA70FB}" type="slidenum">
              <a:rPr lang="en-GB" smtClean="0"/>
              <a:t>‹#›</a:t>
            </a:fld>
            <a:endParaRPr lang="en-GB" dirty="0"/>
          </a:p>
        </p:txBody>
      </p:sp>
    </p:spTree>
    <p:extLst>
      <p:ext uri="{BB962C8B-B14F-4D97-AF65-F5344CB8AC3E}">
        <p14:creationId xmlns:p14="http://schemas.microsoft.com/office/powerpoint/2010/main" val="3664381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B4CC776-B598-404A-AAB1-81754CA337E0}" type="datetimeFigureOut">
              <a:rPr lang="en-GB" smtClean="0"/>
              <a:t>19/02/2018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CC08DF-F033-429C-B03B-B0F416EA70FB}" type="slidenum">
              <a:rPr lang="en-GB" smtClean="0"/>
              <a:t>‹#›</a:t>
            </a:fld>
            <a:endParaRPr lang="en-GB" dirty="0"/>
          </a:p>
        </p:txBody>
      </p:sp>
    </p:spTree>
    <p:extLst>
      <p:ext uri="{BB962C8B-B14F-4D97-AF65-F5344CB8AC3E}">
        <p14:creationId xmlns:p14="http://schemas.microsoft.com/office/powerpoint/2010/main" val="3654860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B4CC776-B598-404A-AAB1-81754CA337E0}" type="datetimeFigureOut">
              <a:rPr lang="en-GB" smtClean="0"/>
              <a:t>19/02/2018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CC08DF-F033-429C-B03B-B0F416EA70FB}" type="slidenum">
              <a:rPr lang="en-GB" smtClean="0"/>
              <a:t>‹#›</a:t>
            </a:fld>
            <a:endParaRPr lang="en-GB" dirty="0"/>
          </a:p>
        </p:txBody>
      </p:sp>
    </p:spTree>
    <p:extLst>
      <p:ext uri="{BB962C8B-B14F-4D97-AF65-F5344CB8AC3E}">
        <p14:creationId xmlns:p14="http://schemas.microsoft.com/office/powerpoint/2010/main" val="3183424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B4CC776-B598-404A-AAB1-81754CA337E0}" type="datetimeFigureOut">
              <a:rPr lang="en-GB" smtClean="0"/>
              <a:t>19/02/2018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3CC08DF-F033-429C-B03B-B0F416EA70FB}" type="slidenum">
              <a:rPr lang="en-GB" smtClean="0"/>
              <a:t>‹#›</a:t>
            </a:fld>
            <a:endParaRPr lang="en-GB" dirty="0"/>
          </a:p>
        </p:txBody>
      </p:sp>
    </p:spTree>
    <p:extLst>
      <p:ext uri="{BB962C8B-B14F-4D97-AF65-F5344CB8AC3E}">
        <p14:creationId xmlns:p14="http://schemas.microsoft.com/office/powerpoint/2010/main" val="376050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CC776-B598-404A-AAB1-81754CA337E0}" type="datetimeFigureOut">
              <a:rPr lang="en-GB" smtClean="0"/>
              <a:t>19/02/2018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3CC08DF-F033-429C-B03B-B0F416EA70FB}" type="slidenum">
              <a:rPr lang="en-GB" smtClean="0"/>
              <a:t>‹#›</a:t>
            </a:fld>
            <a:endParaRPr lang="en-GB" dirty="0"/>
          </a:p>
        </p:txBody>
      </p:sp>
    </p:spTree>
    <p:extLst>
      <p:ext uri="{BB962C8B-B14F-4D97-AF65-F5344CB8AC3E}">
        <p14:creationId xmlns:p14="http://schemas.microsoft.com/office/powerpoint/2010/main" val="178571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CC776-B598-404A-AAB1-81754CA337E0}" type="datetimeFigureOut">
              <a:rPr lang="en-GB" smtClean="0"/>
              <a:t>19/02/2018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CC08DF-F033-429C-B03B-B0F416EA70FB}" type="slidenum">
              <a:rPr lang="en-GB" smtClean="0"/>
              <a:t>‹#›</a:t>
            </a:fld>
            <a:endParaRPr lang="en-GB" dirty="0"/>
          </a:p>
        </p:txBody>
      </p:sp>
    </p:spTree>
    <p:extLst>
      <p:ext uri="{BB962C8B-B14F-4D97-AF65-F5344CB8AC3E}">
        <p14:creationId xmlns:p14="http://schemas.microsoft.com/office/powerpoint/2010/main" val="2071893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CC776-B598-404A-AAB1-81754CA337E0}" type="datetimeFigureOut">
              <a:rPr lang="en-GB" smtClean="0"/>
              <a:t>19/02/2018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CC08DF-F033-429C-B03B-B0F416EA70FB}" type="slidenum">
              <a:rPr lang="en-GB" smtClean="0"/>
              <a:t>‹#›</a:t>
            </a:fld>
            <a:endParaRPr lang="en-GB" dirty="0"/>
          </a:p>
        </p:txBody>
      </p:sp>
    </p:spTree>
    <p:extLst>
      <p:ext uri="{BB962C8B-B14F-4D97-AF65-F5344CB8AC3E}">
        <p14:creationId xmlns:p14="http://schemas.microsoft.com/office/powerpoint/2010/main" val="151667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4CC776-B598-404A-AAB1-81754CA337E0}" type="datetimeFigureOut">
              <a:rPr lang="en-GB" smtClean="0"/>
              <a:t>19/02/2018</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C08DF-F033-429C-B03B-B0F416EA70FB}" type="slidenum">
              <a:rPr lang="en-GB" smtClean="0"/>
              <a:t>‹#›</a:t>
            </a:fld>
            <a:endParaRPr lang="en-GB" dirty="0"/>
          </a:p>
        </p:txBody>
      </p:sp>
    </p:spTree>
    <p:extLst>
      <p:ext uri="{BB962C8B-B14F-4D97-AF65-F5344CB8AC3E}">
        <p14:creationId xmlns:p14="http://schemas.microsoft.com/office/powerpoint/2010/main" val="792435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bbc.co.uk/education/guides/zsf2v4j/vide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78039"/>
            <a:ext cx="9144000" cy="2131924"/>
          </a:xfrm>
          <a:solidFill>
            <a:srgbClr val="FFFF00"/>
          </a:solidFill>
        </p:spPr>
        <p:txBody>
          <a:bodyPr>
            <a:normAutofit/>
          </a:bodyPr>
          <a:lstStyle/>
          <a:p>
            <a:r>
              <a:rPr lang="en-GB" sz="3600" dirty="0" smtClean="0"/>
              <a:t>Qfl</a:t>
            </a:r>
            <a:r>
              <a:rPr lang="en-GB" sz="3600" dirty="0" smtClean="0"/>
              <a:t>: Can I understand the difference between analysing language features and </a:t>
            </a:r>
            <a:r>
              <a:rPr lang="en-GB" sz="3600" dirty="0"/>
              <a:t>a</a:t>
            </a:r>
            <a:r>
              <a:rPr lang="en-GB" sz="3600" dirty="0" smtClean="0"/>
              <a:t>nalysing structural features and the implications for the exam?</a:t>
            </a:r>
            <a:endParaRPr lang="en-GB" sz="3600" dirty="0"/>
          </a:p>
        </p:txBody>
      </p:sp>
      <p:sp>
        <p:nvSpPr>
          <p:cNvPr id="3" name="Subtitle 2"/>
          <p:cNvSpPr>
            <a:spLocks noGrp="1"/>
          </p:cNvSpPr>
          <p:nvPr>
            <p:ph type="subTitle" idx="1"/>
          </p:nvPr>
        </p:nvSpPr>
        <p:spPr>
          <a:xfrm>
            <a:off x="1524000" y="3602037"/>
            <a:ext cx="9144000" cy="2785883"/>
          </a:xfrm>
          <a:solidFill>
            <a:srgbClr val="00B0F0"/>
          </a:solidFill>
        </p:spPr>
        <p:txBody>
          <a:bodyPr>
            <a:normAutofit fontScale="92500" lnSpcReduction="20000"/>
          </a:bodyPr>
          <a:lstStyle/>
          <a:p>
            <a:r>
              <a:rPr lang="en-GB" dirty="0" smtClean="0"/>
              <a:t>Starter: With a partner, explain what the difference is between a language feature and a structural feature.</a:t>
            </a:r>
          </a:p>
          <a:p>
            <a:endParaRPr lang="en-GB" dirty="0"/>
          </a:p>
          <a:p>
            <a:r>
              <a:rPr lang="en-GB" dirty="0" smtClean="0"/>
              <a:t>Decide if the following are language or structure features:</a:t>
            </a:r>
          </a:p>
          <a:p>
            <a:pPr marL="457200" indent="-457200">
              <a:buAutoNum type="arabicPeriod"/>
            </a:pPr>
            <a:r>
              <a:rPr lang="en-GB" dirty="0" smtClean="0"/>
              <a:t>Punctuation</a:t>
            </a:r>
          </a:p>
          <a:p>
            <a:pPr marL="457200" indent="-457200">
              <a:buAutoNum type="arabicPeriod"/>
            </a:pPr>
            <a:r>
              <a:rPr lang="en-GB" dirty="0" smtClean="0"/>
              <a:t>Pathetic Fallacy</a:t>
            </a:r>
          </a:p>
          <a:p>
            <a:pPr marL="457200" indent="-457200">
              <a:buAutoNum type="arabicPeriod"/>
            </a:pPr>
            <a:r>
              <a:rPr lang="en-GB" dirty="0" smtClean="0"/>
              <a:t>Ambiguous description.</a:t>
            </a:r>
          </a:p>
          <a:p>
            <a:pPr marL="457200" indent="-457200">
              <a:buAutoNum type="arabicPeriod"/>
            </a:pPr>
            <a:r>
              <a:rPr lang="en-GB" dirty="0" smtClean="0"/>
              <a:t>Emphatic paragraph.</a:t>
            </a:r>
          </a:p>
          <a:p>
            <a:pPr marL="457200" indent="-457200">
              <a:buAutoNum type="arabicPeriod"/>
            </a:pPr>
            <a:endParaRPr lang="en-GB" dirty="0" smtClean="0"/>
          </a:p>
          <a:p>
            <a:endParaRPr lang="en-GB" dirty="0"/>
          </a:p>
        </p:txBody>
      </p:sp>
      <p:sp>
        <p:nvSpPr>
          <p:cNvPr id="4" name="Rectangle 3"/>
          <p:cNvSpPr/>
          <p:nvPr/>
        </p:nvSpPr>
        <p:spPr>
          <a:xfrm>
            <a:off x="9865217" y="167425"/>
            <a:ext cx="1957589" cy="95493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BLP: Making Links</a:t>
            </a:r>
          </a:p>
          <a:p>
            <a:pPr algn="ctr"/>
            <a:r>
              <a:rPr lang="en-GB" dirty="0" smtClean="0"/>
              <a:t>Communication: Reading</a:t>
            </a:r>
            <a:endParaRPr lang="en-GB" dirty="0"/>
          </a:p>
        </p:txBody>
      </p:sp>
      <p:sp>
        <p:nvSpPr>
          <p:cNvPr id="5" name="Rectangle 4"/>
          <p:cNvSpPr/>
          <p:nvPr/>
        </p:nvSpPr>
        <p:spPr>
          <a:xfrm>
            <a:off x="476518" y="296215"/>
            <a:ext cx="2156480" cy="98975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SMSC: Respect each other and allow others to learn.</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2071" y="3837904"/>
            <a:ext cx="1936554" cy="2005683"/>
          </a:xfrm>
          <a:prstGeom prst="rect">
            <a:avLst/>
          </a:prstGeom>
        </p:spPr>
      </p:pic>
    </p:spTree>
    <p:extLst>
      <p:ext uri="{BB962C8B-B14F-4D97-AF65-F5344CB8AC3E}">
        <p14:creationId xmlns:p14="http://schemas.microsoft.com/office/powerpoint/2010/main" val="1159579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61591320"/>
              </p:ext>
            </p:extLst>
          </p:nvPr>
        </p:nvGraphicFramePr>
        <p:xfrm>
          <a:off x="2135560" y="692696"/>
          <a:ext cx="7776864" cy="3715504"/>
        </p:xfrm>
        <a:graphic>
          <a:graphicData uri="http://schemas.openxmlformats.org/drawingml/2006/table">
            <a:tbl>
              <a:tblPr firstRow="1" bandRow="1">
                <a:tableStyleId>{5C22544A-7EE6-4342-B048-85BDC9FD1C3A}</a:tableStyleId>
              </a:tblPr>
              <a:tblGrid>
                <a:gridCol w="3888432">
                  <a:extLst>
                    <a:ext uri="{9D8B030D-6E8A-4147-A177-3AD203B41FA5}">
                      <a16:colId xmlns:a16="http://schemas.microsoft.com/office/drawing/2014/main" xmlns="" val="20000"/>
                    </a:ext>
                  </a:extLst>
                </a:gridCol>
                <a:gridCol w="3888432">
                  <a:extLst>
                    <a:ext uri="{9D8B030D-6E8A-4147-A177-3AD203B41FA5}">
                      <a16:colId xmlns:a16="http://schemas.microsoft.com/office/drawing/2014/main" xmlns="" val="20001"/>
                    </a:ext>
                  </a:extLst>
                </a:gridCol>
              </a:tblGrid>
              <a:tr h="576064">
                <a:tc>
                  <a:txBody>
                    <a:bodyPr/>
                    <a:lstStyle/>
                    <a:p>
                      <a:r>
                        <a:rPr lang="en-GB" sz="2000" dirty="0" smtClean="0">
                          <a:latin typeface="Century Gothic" panose="020B0502020202020204" pitchFamily="34" charset="0"/>
                        </a:rPr>
                        <a:t>Structure</a:t>
                      </a:r>
                      <a:endParaRPr lang="en-GB" sz="2000" dirty="0">
                        <a:latin typeface="Century Gothic" panose="020B0502020202020204" pitchFamily="34" charset="0"/>
                      </a:endParaRPr>
                    </a:p>
                  </a:txBody>
                  <a:tcPr/>
                </a:tc>
                <a:tc>
                  <a:txBody>
                    <a:bodyPr/>
                    <a:lstStyle/>
                    <a:p>
                      <a:r>
                        <a:rPr lang="en-GB" sz="2000" dirty="0" smtClean="0">
                          <a:latin typeface="Century Gothic" panose="020B0502020202020204" pitchFamily="34" charset="0"/>
                        </a:rPr>
                        <a:t>Language</a:t>
                      </a:r>
                      <a:endParaRPr lang="en-GB" sz="2000" dirty="0">
                        <a:latin typeface="Century Gothic" panose="020B0502020202020204" pitchFamily="34" charset="0"/>
                      </a:endParaRPr>
                    </a:p>
                  </a:txBody>
                  <a:tcPr/>
                </a:tc>
                <a:extLst>
                  <a:ext uri="{0D108BD9-81ED-4DB2-BD59-A6C34878D82A}">
                    <a16:rowId xmlns:a16="http://schemas.microsoft.com/office/drawing/2014/main" xmlns="" val="10000"/>
                  </a:ext>
                </a:extLst>
              </a:tr>
              <a:tr h="2772308">
                <a:tc>
                  <a:txBody>
                    <a:bodyPr/>
                    <a:lstStyle/>
                    <a:p>
                      <a:r>
                        <a:rPr lang="en-GB" sz="2000" dirty="0" smtClean="0">
                          <a:latin typeface="Century Gothic" panose="020B0502020202020204" pitchFamily="34" charset="0"/>
                        </a:rPr>
                        <a:t>Rhythm</a:t>
                      </a:r>
                    </a:p>
                    <a:p>
                      <a:r>
                        <a:rPr lang="en-GB" sz="2000" dirty="0" smtClean="0">
                          <a:latin typeface="Century Gothic" panose="020B0502020202020204" pitchFamily="34" charset="0"/>
                        </a:rPr>
                        <a:t>Foreshadowing</a:t>
                      </a:r>
                    </a:p>
                    <a:p>
                      <a:r>
                        <a:rPr lang="en-GB" sz="2000" dirty="0" smtClean="0">
                          <a:latin typeface="Century Gothic" panose="020B0502020202020204" pitchFamily="34" charset="0"/>
                        </a:rPr>
                        <a:t>Punctuation</a:t>
                      </a:r>
                    </a:p>
                    <a:p>
                      <a:r>
                        <a:rPr lang="en-GB" sz="2000" dirty="0" smtClean="0">
                          <a:latin typeface="Century Gothic" panose="020B0502020202020204" pitchFamily="34" charset="0"/>
                        </a:rPr>
                        <a:t>Climax</a:t>
                      </a:r>
                    </a:p>
                    <a:p>
                      <a:r>
                        <a:rPr lang="en-GB" sz="2000" dirty="0" smtClean="0">
                          <a:latin typeface="Century Gothic" panose="020B0502020202020204" pitchFamily="34" charset="0"/>
                        </a:rPr>
                        <a:t>Paragraphs</a:t>
                      </a:r>
                    </a:p>
                    <a:p>
                      <a:r>
                        <a:rPr lang="en-GB" sz="2000" dirty="0" smtClean="0">
                          <a:latin typeface="Century Gothic" panose="020B0502020202020204" pitchFamily="34" charset="0"/>
                        </a:rPr>
                        <a:t>Sentence structure</a:t>
                      </a:r>
                    </a:p>
                    <a:p>
                      <a:r>
                        <a:rPr lang="en-GB" sz="2000" dirty="0" smtClean="0">
                          <a:latin typeface="Century Gothic" panose="020B0502020202020204" pitchFamily="34" charset="0"/>
                        </a:rPr>
                        <a:t>Flashback</a:t>
                      </a:r>
                    </a:p>
                    <a:p>
                      <a:r>
                        <a:rPr lang="en-GB" sz="2000" dirty="0" smtClean="0">
                          <a:latin typeface="Century Gothic" panose="020B0502020202020204" pitchFamily="34" charset="0"/>
                        </a:rPr>
                        <a:t>Beginning/middle/end</a:t>
                      </a:r>
                      <a:endParaRPr lang="en-GB" sz="2000" dirty="0">
                        <a:latin typeface="Century Gothic" panose="020B0502020202020204" pitchFamily="34" charset="0"/>
                      </a:endParaRPr>
                    </a:p>
                  </a:txBody>
                  <a:tcPr/>
                </a:tc>
                <a:tc>
                  <a:txBody>
                    <a:bodyPr/>
                    <a:lstStyle/>
                    <a:p>
                      <a:r>
                        <a:rPr lang="en-GB" sz="2000" dirty="0" smtClean="0">
                          <a:latin typeface="Century Gothic" panose="020B0502020202020204" pitchFamily="34" charset="0"/>
                        </a:rPr>
                        <a:t>Adjective</a:t>
                      </a:r>
                    </a:p>
                    <a:p>
                      <a:r>
                        <a:rPr lang="en-GB" sz="2000" dirty="0" smtClean="0">
                          <a:latin typeface="Century Gothic" panose="020B0502020202020204" pitchFamily="34" charset="0"/>
                        </a:rPr>
                        <a:t>Connective</a:t>
                      </a:r>
                    </a:p>
                    <a:p>
                      <a:r>
                        <a:rPr lang="en-GB" sz="2000" dirty="0" smtClean="0">
                          <a:latin typeface="Century Gothic" panose="020B0502020202020204" pitchFamily="34" charset="0"/>
                        </a:rPr>
                        <a:t>Simile</a:t>
                      </a:r>
                    </a:p>
                    <a:p>
                      <a:r>
                        <a:rPr lang="en-GB" sz="2000" dirty="0" smtClean="0">
                          <a:latin typeface="Century Gothic" panose="020B0502020202020204" pitchFamily="34" charset="0"/>
                        </a:rPr>
                        <a:t>Polysyndeton</a:t>
                      </a:r>
                    </a:p>
                    <a:p>
                      <a:r>
                        <a:rPr lang="en-GB" sz="2000" dirty="0" smtClean="0">
                          <a:latin typeface="Century Gothic" panose="020B0502020202020204" pitchFamily="34" charset="0"/>
                        </a:rPr>
                        <a:t>Emotive language</a:t>
                      </a:r>
                    </a:p>
                    <a:p>
                      <a:r>
                        <a:rPr lang="en-GB" sz="2000" dirty="0" smtClean="0">
                          <a:latin typeface="Century Gothic" panose="020B0502020202020204" pitchFamily="34" charset="0"/>
                        </a:rPr>
                        <a:t>Pathetic</a:t>
                      </a:r>
                      <a:r>
                        <a:rPr lang="en-GB" sz="2000" baseline="0" dirty="0" smtClean="0">
                          <a:latin typeface="Century Gothic" panose="020B0502020202020204" pitchFamily="34" charset="0"/>
                        </a:rPr>
                        <a:t> fallacy</a:t>
                      </a:r>
                    </a:p>
                    <a:p>
                      <a:r>
                        <a:rPr lang="en-GB" sz="2000" baseline="0" dirty="0" smtClean="0">
                          <a:latin typeface="Century Gothic" panose="020B0502020202020204" pitchFamily="34" charset="0"/>
                        </a:rPr>
                        <a:t>Personification</a:t>
                      </a:r>
                    </a:p>
                    <a:p>
                      <a:r>
                        <a:rPr lang="en-GB" sz="2000" baseline="0" dirty="0" smtClean="0">
                          <a:latin typeface="Century Gothic" panose="020B0502020202020204" pitchFamily="34" charset="0"/>
                        </a:rPr>
                        <a:t>Alliteration</a:t>
                      </a:r>
                    </a:p>
                    <a:p>
                      <a:r>
                        <a:rPr lang="en-GB" sz="2000" baseline="0" dirty="0" smtClean="0">
                          <a:latin typeface="Century Gothic" panose="020B0502020202020204" pitchFamily="34" charset="0"/>
                        </a:rPr>
                        <a:t>Metaphor</a:t>
                      </a:r>
                      <a:endParaRPr lang="en-GB" sz="2000" dirty="0" smtClean="0">
                        <a:latin typeface="Century Gothic" panose="020B0502020202020204" pitchFamily="34" charset="0"/>
                      </a:endParaRPr>
                    </a:p>
                    <a:p>
                      <a:endParaRPr lang="en-GB" sz="2000" dirty="0">
                        <a:latin typeface="Century Gothic" panose="020B0502020202020204" pitchFamily="34" charset="0"/>
                      </a:endParaRPr>
                    </a:p>
                  </a:txBody>
                  <a:tcPr/>
                </a:tc>
                <a:extLst>
                  <a:ext uri="{0D108BD9-81ED-4DB2-BD59-A6C34878D82A}">
                    <a16:rowId xmlns:a16="http://schemas.microsoft.com/office/drawing/2014/main" xmlns="" val="10001"/>
                  </a:ext>
                </a:extLst>
              </a:tr>
            </a:tbl>
          </a:graphicData>
        </a:graphic>
      </p:graphicFrame>
      <p:sp>
        <p:nvSpPr>
          <p:cNvPr id="3" name="Rectangle 2"/>
          <p:cNvSpPr/>
          <p:nvPr/>
        </p:nvSpPr>
        <p:spPr>
          <a:xfrm>
            <a:off x="618186" y="4919730"/>
            <a:ext cx="3902299" cy="9015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Answers!</a:t>
            </a:r>
            <a:endParaRPr lang="en-GB" dirty="0"/>
          </a:p>
        </p:txBody>
      </p:sp>
    </p:spTree>
    <p:custDataLst>
      <p:tags r:id="rId1"/>
    </p:custDataLst>
    <p:extLst>
      <p:ext uri="{BB962C8B-B14F-4D97-AF65-F5344CB8AC3E}">
        <p14:creationId xmlns:p14="http://schemas.microsoft.com/office/powerpoint/2010/main" val="3167856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60000"/>
              <a:lumOff val="40000"/>
            </a:schemeClr>
          </a:solidFill>
        </p:spPr>
        <p:txBody>
          <a:bodyPr/>
          <a:lstStyle/>
          <a:p>
            <a:r>
              <a:rPr lang="en-GB" dirty="0" smtClean="0"/>
              <a:t>Remember:A02 –The basics!</a:t>
            </a:r>
            <a:endParaRPr lang="en-GB" dirty="0"/>
          </a:p>
        </p:txBody>
      </p:sp>
      <p:sp>
        <p:nvSpPr>
          <p:cNvPr id="5" name="Content Placeholder 4"/>
          <p:cNvSpPr>
            <a:spLocks noGrp="1"/>
          </p:cNvSpPr>
          <p:nvPr>
            <p:ph sz="half" idx="1"/>
          </p:nvPr>
        </p:nvSpPr>
        <p:spPr>
          <a:solidFill>
            <a:srgbClr val="FF33CC"/>
          </a:solidFill>
        </p:spPr>
        <p:txBody>
          <a:bodyPr/>
          <a:lstStyle/>
          <a:p>
            <a:r>
              <a:rPr lang="en-GB" dirty="0" smtClean="0"/>
              <a:t>Language – deliberate use of words to achieve a specific effect.</a:t>
            </a:r>
            <a:endParaRPr lang="en-GB" dirty="0"/>
          </a:p>
        </p:txBody>
      </p:sp>
      <p:sp>
        <p:nvSpPr>
          <p:cNvPr id="6" name="Content Placeholder 5"/>
          <p:cNvSpPr>
            <a:spLocks noGrp="1"/>
          </p:cNvSpPr>
          <p:nvPr>
            <p:ph sz="half" idx="2"/>
          </p:nvPr>
        </p:nvSpPr>
        <p:spPr>
          <a:solidFill>
            <a:schemeClr val="accent4">
              <a:lumMod val="40000"/>
              <a:lumOff val="60000"/>
            </a:schemeClr>
          </a:solidFill>
        </p:spPr>
        <p:txBody>
          <a:bodyPr/>
          <a:lstStyle/>
          <a:p>
            <a:r>
              <a:rPr lang="en-GB" dirty="0" smtClean="0"/>
              <a:t>Structure- analysing the way a text has been put together in a specific order / sequence to achieve effect.</a:t>
            </a:r>
            <a:endParaRPr lang="en-GB" dirty="0"/>
          </a:p>
        </p:txBody>
      </p:sp>
    </p:spTree>
    <p:extLst>
      <p:ext uri="{BB962C8B-B14F-4D97-AF65-F5344CB8AC3E}">
        <p14:creationId xmlns:p14="http://schemas.microsoft.com/office/powerpoint/2010/main" val="3371537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a:bodyPr>
          <a:lstStyle/>
          <a:p>
            <a:r>
              <a:rPr lang="en-GB" dirty="0" smtClean="0"/>
              <a:t>Aspects of structure we may discuss:</a:t>
            </a:r>
            <a:endParaRPr lang="en-GB" dirty="0"/>
          </a:p>
        </p:txBody>
      </p:sp>
      <p:sp>
        <p:nvSpPr>
          <p:cNvPr id="3" name="Content Placeholder 2"/>
          <p:cNvSpPr>
            <a:spLocks noGrp="1"/>
          </p:cNvSpPr>
          <p:nvPr>
            <p:ph idx="1"/>
          </p:nvPr>
        </p:nvSpPr>
        <p:spPr>
          <a:solidFill>
            <a:schemeClr val="accent1">
              <a:lumMod val="20000"/>
              <a:lumOff val="80000"/>
            </a:schemeClr>
          </a:solidFill>
        </p:spPr>
        <p:txBody>
          <a:bodyPr>
            <a:normAutofit fontScale="55000" lnSpcReduction="20000"/>
          </a:bodyPr>
          <a:lstStyle/>
          <a:p>
            <a:r>
              <a:rPr lang="en-GB" dirty="0" smtClean="0"/>
              <a:t>Perspective</a:t>
            </a:r>
          </a:p>
          <a:p>
            <a:r>
              <a:rPr lang="en-GB" dirty="0" smtClean="0"/>
              <a:t>Sequence of events</a:t>
            </a:r>
          </a:p>
          <a:p>
            <a:r>
              <a:rPr lang="en-GB" dirty="0" smtClean="0"/>
              <a:t>Beginnings and endings</a:t>
            </a:r>
          </a:p>
          <a:p>
            <a:r>
              <a:rPr lang="en-GB" dirty="0" smtClean="0"/>
              <a:t>The significance of the title</a:t>
            </a:r>
          </a:p>
          <a:p>
            <a:r>
              <a:rPr lang="en-GB" dirty="0" smtClean="0"/>
              <a:t>Punctuation and how it is used for effect.</a:t>
            </a:r>
          </a:p>
          <a:p>
            <a:r>
              <a:rPr lang="en-GB" dirty="0" smtClean="0"/>
              <a:t>The use of tense</a:t>
            </a:r>
          </a:p>
          <a:p>
            <a:r>
              <a:rPr lang="en-GB" dirty="0" smtClean="0"/>
              <a:t>The focus of attention in a specific section of text. Changes in focus.</a:t>
            </a:r>
          </a:p>
          <a:p>
            <a:r>
              <a:rPr lang="en-GB" dirty="0" smtClean="0"/>
              <a:t>Contrasts</a:t>
            </a:r>
          </a:p>
          <a:p>
            <a:r>
              <a:rPr lang="en-GB" dirty="0" smtClean="0"/>
              <a:t>Mood shifts</a:t>
            </a:r>
          </a:p>
          <a:p>
            <a:r>
              <a:rPr lang="en-GB" dirty="0" smtClean="0"/>
              <a:t>The use of sentence types for effect.</a:t>
            </a:r>
          </a:p>
          <a:p>
            <a:r>
              <a:rPr lang="en-GB" dirty="0" smtClean="0"/>
              <a:t>The use of paragraphs for emphasis or detail.  For example, a single line paragraph to build tension or suspense or a detailed paragraph with several supporting sentences to add detail or description about a topic.</a:t>
            </a:r>
          </a:p>
          <a:p>
            <a:r>
              <a:rPr lang="en-GB" dirty="0" smtClean="0"/>
              <a:t>Passage of time</a:t>
            </a:r>
          </a:p>
          <a:p>
            <a:r>
              <a:rPr lang="en-GB" dirty="0" smtClean="0"/>
              <a:t>Location / settings.</a:t>
            </a:r>
          </a:p>
          <a:p>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2181" y="1417638"/>
            <a:ext cx="3551556" cy="1939354"/>
          </a:xfrm>
          <a:prstGeom prst="rect">
            <a:avLst/>
          </a:prstGeom>
        </p:spPr>
      </p:pic>
      <p:graphicFrame>
        <p:nvGraphicFramePr>
          <p:cNvPr id="5" name="Table 4"/>
          <p:cNvGraphicFramePr>
            <a:graphicFrameLocks noGrp="1"/>
          </p:cNvGraphicFramePr>
          <p:nvPr>
            <p:extLst/>
          </p:nvPr>
        </p:nvGraphicFramePr>
        <p:xfrm>
          <a:off x="1775521" y="6074886"/>
          <a:ext cx="7712015" cy="420624"/>
        </p:xfrm>
        <a:graphic>
          <a:graphicData uri="http://schemas.openxmlformats.org/drawingml/2006/table">
            <a:tbl>
              <a:tblPr firstRow="1" firstCol="1" bandRow="1">
                <a:tableStyleId>{5C22544A-7EE6-4342-B048-85BDC9FD1C3A}</a:tableStyleId>
              </a:tblPr>
              <a:tblGrid>
                <a:gridCol w="3045965">
                  <a:extLst>
                    <a:ext uri="{9D8B030D-6E8A-4147-A177-3AD203B41FA5}">
                      <a16:colId xmlns="" xmlns:a16="http://schemas.microsoft.com/office/drawing/2014/main" val="20000"/>
                    </a:ext>
                  </a:extLst>
                </a:gridCol>
                <a:gridCol w="4666050">
                  <a:extLst>
                    <a:ext uri="{9D8B030D-6E8A-4147-A177-3AD203B41FA5}">
                      <a16:colId xmlns="" xmlns:a16="http://schemas.microsoft.com/office/drawing/2014/main" val="20001"/>
                    </a:ext>
                  </a:extLst>
                </a:gridCol>
              </a:tblGrid>
              <a:tr h="116780">
                <a:tc>
                  <a:txBody>
                    <a:bodyPr/>
                    <a:lstStyle/>
                    <a:p>
                      <a:pPr>
                        <a:lnSpc>
                          <a:spcPct val="115000"/>
                        </a:lnSpc>
                        <a:spcAft>
                          <a:spcPts val="0"/>
                        </a:spcAft>
                      </a:pPr>
                      <a:r>
                        <a:rPr lang="en-GB" sz="1200" dirty="0">
                          <a:solidFill>
                            <a:schemeClr val="tx1"/>
                          </a:solidFill>
                          <a:effectLst/>
                        </a:rPr>
                        <a:t>Inductive narrative</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a:lnSpc>
                          <a:spcPct val="115000"/>
                        </a:lnSpc>
                        <a:spcAft>
                          <a:spcPts val="0"/>
                        </a:spcAft>
                      </a:pPr>
                      <a:r>
                        <a:rPr lang="en-GB" sz="1200" dirty="0">
                          <a:solidFill>
                            <a:schemeClr val="tx1"/>
                          </a:solidFill>
                          <a:effectLst/>
                        </a:rPr>
                        <a:t>Specific to general</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extLst>
                  <a:ext uri="{0D108BD9-81ED-4DB2-BD59-A6C34878D82A}">
                    <a16:rowId xmlns="" xmlns:a16="http://schemas.microsoft.com/office/drawing/2014/main" val="10000"/>
                  </a:ext>
                </a:extLst>
              </a:tr>
              <a:tr h="116780">
                <a:tc>
                  <a:txBody>
                    <a:bodyPr/>
                    <a:lstStyle/>
                    <a:p>
                      <a:pPr>
                        <a:lnSpc>
                          <a:spcPct val="115000"/>
                        </a:lnSpc>
                        <a:spcAft>
                          <a:spcPts val="0"/>
                        </a:spcAft>
                        <a:tabLst>
                          <a:tab pos="790575" algn="l"/>
                        </a:tabLst>
                      </a:pPr>
                      <a:r>
                        <a:rPr lang="en-GB" sz="1200" dirty="0">
                          <a:solidFill>
                            <a:schemeClr val="tx1"/>
                          </a:solidFill>
                          <a:effectLst/>
                        </a:rPr>
                        <a:t>Deductive narrative</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a:lnSpc>
                          <a:spcPct val="115000"/>
                        </a:lnSpc>
                        <a:spcAft>
                          <a:spcPts val="0"/>
                        </a:spcAft>
                      </a:pPr>
                      <a:r>
                        <a:rPr lang="en-GB" sz="1200" b="1" dirty="0">
                          <a:solidFill>
                            <a:schemeClr val="tx1"/>
                          </a:solidFill>
                          <a:effectLst/>
                        </a:rPr>
                        <a:t>General to specific</a:t>
                      </a: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098988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0" y="188641"/>
            <a:ext cx="9324528" cy="369332"/>
          </a:xfrm>
          <a:prstGeom prst="rect">
            <a:avLst/>
          </a:prstGeom>
          <a:noFill/>
        </p:spPr>
        <p:txBody>
          <a:bodyPr wrap="square" rtlCol="0">
            <a:spAutoFit/>
          </a:bodyPr>
          <a:lstStyle/>
          <a:p>
            <a:pPr marL="285750" indent="-285750">
              <a:buFont typeface="Arial" pitchFamily="34" charset="0"/>
              <a:buChar char="•"/>
            </a:pPr>
            <a:r>
              <a:rPr lang="en-GB" b="1" dirty="0" smtClean="0">
                <a:latin typeface="Century Gothic" pitchFamily="34" charset="0"/>
              </a:rPr>
              <a:t>Freytag’s Pyramid.</a:t>
            </a:r>
            <a:endParaRPr lang="en-GB" b="1" dirty="0">
              <a:latin typeface="Century Gothic" pitchFamily="34" charset="0"/>
            </a:endParaRPr>
          </a:p>
        </p:txBody>
      </p:sp>
      <p:pic>
        <p:nvPicPr>
          <p:cNvPr id="3074" name="Picture 2" descr="https://everwalker.files.wordpress.com/2014/07/freytags_pyrami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552" y="980728"/>
            <a:ext cx="8192164" cy="545439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80304" y="850006"/>
            <a:ext cx="3606085" cy="130076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When discussing structure, we also discuss the typical story structure or arc.</a:t>
            </a:r>
            <a:endParaRPr lang="en-GB" dirty="0"/>
          </a:p>
        </p:txBody>
      </p:sp>
      <p:sp>
        <p:nvSpPr>
          <p:cNvPr id="4" name="Rectangle 3"/>
          <p:cNvSpPr/>
          <p:nvPr/>
        </p:nvSpPr>
        <p:spPr>
          <a:xfrm>
            <a:off x="7625443" y="326571"/>
            <a:ext cx="4082143" cy="169817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Challenge Plus Task:</a:t>
            </a:r>
          </a:p>
          <a:p>
            <a:pPr algn="ctr"/>
            <a:r>
              <a:rPr lang="en-GB" dirty="0" smtClean="0"/>
              <a:t>Can you pick two points about the writer’s  use of language  in the extract ‘The Whole Town is Sleeping’ and can you discuss two aspects of structure?</a:t>
            </a:r>
            <a:endParaRPr lang="en-GB" dirty="0"/>
          </a:p>
        </p:txBody>
      </p:sp>
    </p:spTree>
    <p:custDataLst>
      <p:tags r:id="rId1"/>
    </p:custDataLst>
    <p:extLst>
      <p:ext uri="{BB962C8B-B14F-4D97-AF65-F5344CB8AC3E}">
        <p14:creationId xmlns:p14="http://schemas.microsoft.com/office/powerpoint/2010/main" val="429317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t>Whole class feedback on the extract task:</a:t>
            </a:r>
            <a:endParaRPr lang="en-GB" dirty="0"/>
          </a:p>
        </p:txBody>
      </p:sp>
      <p:sp>
        <p:nvSpPr>
          <p:cNvPr id="4" name="Text Placeholder 3"/>
          <p:cNvSpPr>
            <a:spLocks noGrp="1"/>
          </p:cNvSpPr>
          <p:nvPr>
            <p:ph type="body" idx="1"/>
          </p:nvPr>
        </p:nvSpPr>
        <p:spPr/>
        <p:txBody>
          <a:bodyPr/>
          <a:lstStyle/>
          <a:p>
            <a:r>
              <a:rPr lang="en-GB" dirty="0" smtClean="0"/>
              <a:t>Language</a:t>
            </a:r>
            <a:endParaRPr lang="en-GB" dirty="0"/>
          </a:p>
        </p:txBody>
      </p:sp>
      <p:sp>
        <p:nvSpPr>
          <p:cNvPr id="5" name="Content Placeholder 4"/>
          <p:cNvSpPr>
            <a:spLocks noGrp="1"/>
          </p:cNvSpPr>
          <p:nvPr>
            <p:ph sz="half" idx="2"/>
          </p:nvPr>
        </p:nvSpPr>
        <p:spPr/>
        <p:txBody>
          <a:bodyPr/>
          <a:lstStyle/>
          <a:p>
            <a:endParaRPr lang="en-GB" dirty="0"/>
          </a:p>
        </p:txBody>
      </p:sp>
      <p:sp>
        <p:nvSpPr>
          <p:cNvPr id="6" name="Text Placeholder 5"/>
          <p:cNvSpPr>
            <a:spLocks noGrp="1"/>
          </p:cNvSpPr>
          <p:nvPr>
            <p:ph type="body" sz="quarter" idx="3"/>
          </p:nvPr>
        </p:nvSpPr>
        <p:spPr/>
        <p:txBody>
          <a:bodyPr/>
          <a:lstStyle/>
          <a:p>
            <a:r>
              <a:rPr lang="en-GB" dirty="0" smtClean="0"/>
              <a:t>Structure</a:t>
            </a:r>
          </a:p>
          <a:p>
            <a:endParaRPr lang="en-GB" dirty="0"/>
          </a:p>
        </p:txBody>
      </p:sp>
      <p:sp>
        <p:nvSpPr>
          <p:cNvPr id="7" name="Content Placeholder 6"/>
          <p:cNvSpPr>
            <a:spLocks noGrp="1"/>
          </p:cNvSpPr>
          <p:nvPr>
            <p:ph sz="quarter" idx="4"/>
          </p:nvPr>
        </p:nvSpPr>
        <p:spPr/>
        <p:txBody>
          <a:bodyPr/>
          <a:lstStyle/>
          <a:p>
            <a:endParaRPr lang="en-GB" dirty="0"/>
          </a:p>
        </p:txBody>
      </p:sp>
    </p:spTree>
    <p:extLst>
      <p:ext uri="{BB962C8B-B14F-4D97-AF65-F5344CB8AC3E}">
        <p14:creationId xmlns:p14="http://schemas.microsoft.com/office/powerpoint/2010/main" val="168988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en-GB" dirty="0" smtClean="0"/>
              <a:t>Any questions about </a:t>
            </a:r>
            <a:r>
              <a:rPr lang="en-GB" dirty="0" smtClean="0"/>
              <a:t>the difference between language and structure?</a:t>
            </a:r>
            <a:endParaRPr lang="en-GB" dirty="0"/>
          </a:p>
        </p:txBody>
      </p:sp>
      <p:pic>
        <p:nvPicPr>
          <p:cNvPr id="4" name="Content Placeholder 3"/>
          <p:cNvPicPr>
            <a:picLocks noGrp="1" noChangeAspect="1"/>
          </p:cNvPicPr>
          <p:nvPr>
            <p:ph idx="1"/>
          </p:nvPr>
        </p:nvPicPr>
        <p:blipFill>
          <a:blip r:embed="rId2"/>
          <a:stretch>
            <a:fillRect/>
          </a:stretch>
        </p:blipFill>
        <p:spPr>
          <a:xfrm>
            <a:off x="6091237" y="3996531"/>
            <a:ext cx="9525" cy="9525"/>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10636" y="1943636"/>
            <a:ext cx="4914363" cy="4914363"/>
          </a:xfrm>
          <a:prstGeom prst="rect">
            <a:avLst/>
          </a:prstGeom>
        </p:spPr>
      </p:pic>
    </p:spTree>
    <p:extLst>
      <p:ext uri="{BB962C8B-B14F-4D97-AF65-F5344CB8AC3E}">
        <p14:creationId xmlns:p14="http://schemas.microsoft.com/office/powerpoint/2010/main" val="2848471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11405"/>
          </a:xfrm>
          <a:solidFill>
            <a:srgbClr val="FFFF00"/>
          </a:solidFill>
        </p:spPr>
        <p:txBody>
          <a:bodyPr>
            <a:normAutofit fontScale="90000"/>
          </a:bodyPr>
          <a:lstStyle/>
          <a:p>
            <a:r>
              <a:rPr lang="en-GB" dirty="0" smtClean="0"/>
              <a:t>Now how </a:t>
            </a:r>
            <a:r>
              <a:rPr lang="en-GB" dirty="0"/>
              <a:t>confident do I feel about understanding he difference between language and structure for A02? </a:t>
            </a:r>
            <a:endParaRPr lang="en-GB" dirty="0"/>
          </a:p>
        </p:txBody>
      </p:sp>
      <p:pic>
        <p:nvPicPr>
          <p:cNvPr id="4" name="Content Placeholder 4"/>
          <p:cNvPicPr>
            <a:picLocks noGrp="1" noChangeAspect="1"/>
          </p:cNvPicPr>
          <p:nvPr>
            <p:ph idx="1"/>
          </p:nvPr>
        </p:nvPicPr>
        <p:blipFill>
          <a:blip r:embed="rId2"/>
          <a:stretch>
            <a:fillRect/>
          </a:stretch>
        </p:blipFill>
        <p:spPr>
          <a:xfrm>
            <a:off x="1030309" y="2176530"/>
            <a:ext cx="9994005" cy="2396264"/>
          </a:xfrm>
          <a:prstGeom prst="rect">
            <a:avLst/>
          </a:prstGeom>
        </p:spPr>
      </p:pic>
    </p:spTree>
    <p:extLst>
      <p:ext uri="{BB962C8B-B14F-4D97-AF65-F5344CB8AC3E}">
        <p14:creationId xmlns:p14="http://schemas.microsoft.com/office/powerpoint/2010/main" val="690407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15190"/>
          </a:xfrm>
          <a:solidFill>
            <a:srgbClr val="FFFF00"/>
          </a:solidFill>
        </p:spPr>
        <p:txBody>
          <a:bodyPr>
            <a:normAutofit fontScale="90000"/>
          </a:bodyPr>
          <a:lstStyle/>
          <a:p>
            <a:r>
              <a:rPr lang="en-GB" dirty="0" smtClean="0"/>
              <a:t>How confident do I feel about understanding he difference between language and structure for A02?</a:t>
            </a:r>
            <a:endParaRPr lang="en-GB" dirty="0"/>
          </a:p>
        </p:txBody>
      </p:sp>
      <p:pic>
        <p:nvPicPr>
          <p:cNvPr id="4" name="Content Placeholder 4"/>
          <p:cNvPicPr>
            <a:picLocks noGrp="1" noChangeAspect="1"/>
          </p:cNvPicPr>
          <p:nvPr>
            <p:ph idx="1"/>
          </p:nvPr>
        </p:nvPicPr>
        <p:blipFill>
          <a:blip r:embed="rId2"/>
          <a:stretch>
            <a:fillRect/>
          </a:stretch>
        </p:blipFill>
        <p:spPr>
          <a:xfrm>
            <a:off x="1030309" y="2176530"/>
            <a:ext cx="9994005" cy="2396264"/>
          </a:xfrm>
          <a:prstGeom prst="rect">
            <a:avLst/>
          </a:prstGeom>
        </p:spPr>
      </p:pic>
    </p:spTree>
    <p:extLst>
      <p:ext uri="{BB962C8B-B14F-4D97-AF65-F5344CB8AC3E}">
        <p14:creationId xmlns:p14="http://schemas.microsoft.com/office/powerpoint/2010/main" val="1421270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GB" dirty="0" smtClean="0"/>
              <a:t>AO’s Assessed:</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The Reading will assess A01, 2 and 4.</a:t>
            </a:r>
            <a:r>
              <a:rPr lang="en-GB" dirty="0"/>
              <a:t> AO1:</a:t>
            </a:r>
          </a:p>
          <a:p>
            <a:pPr marL="0" indent="0">
              <a:buNone/>
            </a:pPr>
            <a:r>
              <a:rPr lang="en-GB" dirty="0" smtClean="0">
                <a:solidFill>
                  <a:srgbClr val="FF0000"/>
                </a:solidFill>
              </a:rPr>
              <a:t>A01 </a:t>
            </a:r>
          </a:p>
          <a:p>
            <a:r>
              <a:rPr lang="en-GB" dirty="0"/>
              <a:t>I</a:t>
            </a:r>
            <a:r>
              <a:rPr lang="en-GB" dirty="0" smtClean="0"/>
              <a:t>dentify </a:t>
            </a:r>
            <a:r>
              <a:rPr lang="en-GB" dirty="0"/>
              <a:t>and interpret explicit and implicit information and ideas</a:t>
            </a:r>
          </a:p>
          <a:p>
            <a:r>
              <a:rPr lang="en-GB" dirty="0"/>
              <a:t>S</a:t>
            </a:r>
            <a:r>
              <a:rPr lang="en-GB" dirty="0" smtClean="0"/>
              <a:t>elect </a:t>
            </a:r>
            <a:r>
              <a:rPr lang="en-GB" dirty="0"/>
              <a:t>and synthesise evidence from different texts</a:t>
            </a:r>
          </a:p>
          <a:p>
            <a:pPr marL="0" indent="0">
              <a:buNone/>
            </a:pPr>
            <a:r>
              <a:rPr lang="en-GB" dirty="0" smtClean="0">
                <a:solidFill>
                  <a:srgbClr val="FF0000"/>
                </a:solidFill>
              </a:rPr>
              <a:t>AO2</a:t>
            </a:r>
            <a:r>
              <a:rPr lang="en-GB" dirty="0">
                <a:solidFill>
                  <a:srgbClr val="FF0000"/>
                </a:solidFill>
              </a:rPr>
              <a:t>: </a:t>
            </a:r>
            <a:endParaRPr lang="en-GB" dirty="0" smtClean="0">
              <a:solidFill>
                <a:srgbClr val="FF0000"/>
              </a:solidFill>
            </a:endParaRPr>
          </a:p>
          <a:p>
            <a:r>
              <a:rPr lang="en-GB" dirty="0" smtClean="0">
                <a:solidFill>
                  <a:srgbClr val="FF0000"/>
                </a:solidFill>
              </a:rPr>
              <a:t>Explain</a:t>
            </a:r>
            <a:r>
              <a:rPr lang="en-GB" dirty="0">
                <a:solidFill>
                  <a:srgbClr val="FF0000"/>
                </a:solidFill>
              </a:rPr>
              <a:t>, comment on and analyse how writers use language and structure to achieve </a:t>
            </a:r>
            <a:r>
              <a:rPr lang="en-GB" dirty="0" smtClean="0">
                <a:solidFill>
                  <a:srgbClr val="FF0000"/>
                </a:solidFill>
              </a:rPr>
              <a:t>effects and </a:t>
            </a:r>
            <a:r>
              <a:rPr lang="en-GB" dirty="0">
                <a:solidFill>
                  <a:srgbClr val="FF0000"/>
                </a:solidFill>
              </a:rPr>
              <a:t>influence readers, using relevant subject terminology to support their views</a:t>
            </a:r>
          </a:p>
          <a:p>
            <a:pPr marL="0" indent="0">
              <a:buNone/>
            </a:pPr>
            <a:r>
              <a:rPr lang="en-GB" dirty="0" smtClean="0"/>
              <a:t> </a:t>
            </a:r>
            <a:endParaRPr lang="en-GB" dirty="0"/>
          </a:p>
          <a:p>
            <a:pPr marL="0" indent="0">
              <a:buNone/>
            </a:pPr>
            <a:r>
              <a:rPr lang="en-GB" dirty="0" smtClean="0">
                <a:solidFill>
                  <a:srgbClr val="FF0000"/>
                </a:solidFill>
              </a:rPr>
              <a:t>AO4:</a:t>
            </a:r>
          </a:p>
          <a:p>
            <a:r>
              <a:rPr lang="en-GB" dirty="0" smtClean="0"/>
              <a:t> </a:t>
            </a:r>
            <a:r>
              <a:rPr lang="en-GB" dirty="0"/>
              <a:t>Evaluate texts critically and support this with appropriate textual references</a:t>
            </a:r>
            <a:endParaRPr lang="en-GB" dirty="0" smtClean="0"/>
          </a:p>
          <a:p>
            <a:endParaRPr lang="en-GB" dirty="0"/>
          </a:p>
          <a:p>
            <a:endParaRPr lang="en-GB" dirty="0"/>
          </a:p>
        </p:txBody>
      </p:sp>
    </p:spTree>
    <p:extLst>
      <p:ext uri="{BB962C8B-B14F-4D97-AF65-F5344CB8AC3E}">
        <p14:creationId xmlns:p14="http://schemas.microsoft.com/office/powerpoint/2010/main" val="3491657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6881"/>
            <a:ext cx="8229600" cy="473015"/>
          </a:xfrm>
          <a:solidFill>
            <a:schemeClr val="accent1">
              <a:lumMod val="40000"/>
              <a:lumOff val="60000"/>
            </a:schemeClr>
          </a:solidFill>
        </p:spPr>
        <p:txBody>
          <a:bodyPr>
            <a:normAutofit fontScale="90000"/>
          </a:bodyPr>
          <a:lstStyle/>
          <a:p>
            <a:r>
              <a:rPr lang="en-GB" sz="2400" dirty="0">
                <a:solidFill>
                  <a:srgbClr val="FF0000"/>
                </a:solidFill>
              </a:rPr>
              <a:t>Simplicity</a:t>
            </a:r>
            <a:r>
              <a:rPr lang="en-GB" sz="2400" dirty="0">
                <a:solidFill>
                  <a:schemeClr val="tx2"/>
                </a:solidFill>
              </a:rPr>
              <a:t> and symmetry: each question will assess an individual AO</a:t>
            </a:r>
          </a:p>
        </p:txBody>
      </p:sp>
      <p:sp>
        <p:nvSpPr>
          <p:cNvPr id="4" name="Text Placeholder 6"/>
          <p:cNvSpPr txBox="1">
            <a:spLocks/>
          </p:cNvSpPr>
          <p:nvPr/>
        </p:nvSpPr>
        <p:spPr>
          <a:xfrm>
            <a:off x="1972575" y="1076326"/>
            <a:ext cx="8238227" cy="4475785"/>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endParaRPr lang="en-GB" sz="1800" dirty="0">
              <a:cs typeface="Arial" charset="0"/>
            </a:endParaRPr>
          </a:p>
          <a:p>
            <a:pPr marL="355600" indent="-355600">
              <a:buNone/>
            </a:pPr>
            <a:endParaRPr lang="en-US" dirty="0"/>
          </a:p>
        </p:txBody>
      </p:sp>
      <p:sp>
        <p:nvSpPr>
          <p:cNvPr id="6" name="Date Placeholder 7"/>
          <p:cNvSpPr txBox="1">
            <a:spLocks/>
          </p:cNvSpPr>
          <p:nvPr/>
        </p:nvSpPr>
        <p:spPr>
          <a:xfrm>
            <a:off x="1972574" y="6413740"/>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34</a:t>
            </a:r>
          </a:p>
        </p:txBody>
      </p:sp>
      <p:sp>
        <p:nvSpPr>
          <p:cNvPr id="7" name="Footer Placeholder 3"/>
          <p:cNvSpPr txBox="1">
            <a:spLocks/>
          </p:cNvSpPr>
          <p:nvPr/>
        </p:nvSpPr>
        <p:spPr>
          <a:xfrm>
            <a:off x="3612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Copyright © AQA and its licensors. All rights reserved.</a:t>
            </a:r>
          </a:p>
        </p:txBody>
      </p:sp>
      <p:graphicFrame>
        <p:nvGraphicFramePr>
          <p:cNvPr id="3" name="Object 2"/>
          <p:cNvGraphicFramePr>
            <a:graphicFrameLocks noChangeAspect="1"/>
          </p:cNvGraphicFramePr>
          <p:nvPr>
            <p:extLst/>
          </p:nvPr>
        </p:nvGraphicFramePr>
        <p:xfrm>
          <a:off x="1810200" y="1610036"/>
          <a:ext cx="8562975" cy="3770313"/>
        </p:xfrm>
        <a:graphic>
          <a:graphicData uri="http://schemas.openxmlformats.org/presentationml/2006/ole">
            <mc:AlternateContent xmlns:mc="http://schemas.openxmlformats.org/markup-compatibility/2006">
              <mc:Choice xmlns:v="urn:schemas-microsoft-com:vml" Requires="v">
                <p:oleObj spid="_x0000_s1054" name="Document" r:id="rId4" imgW="9419330" imgH="5824580" progId="Word.Document.12">
                  <p:embed/>
                </p:oleObj>
              </mc:Choice>
              <mc:Fallback>
                <p:oleObj name="Document" r:id="rId4" imgW="9419330" imgH="5824580" progId="Word.Document.12">
                  <p:embed/>
                  <p:pic>
                    <p:nvPicPr>
                      <p:cNvPr id="0" name=""/>
                      <p:cNvPicPr/>
                      <p:nvPr/>
                    </p:nvPicPr>
                    <p:blipFill>
                      <a:blip r:embed="rId5"/>
                      <a:stretch>
                        <a:fillRect/>
                      </a:stretch>
                    </p:blipFill>
                    <p:spPr>
                      <a:xfrm>
                        <a:off x="1810200" y="1610036"/>
                        <a:ext cx="8562975" cy="3770313"/>
                      </a:xfrm>
                      <a:prstGeom prst="rect">
                        <a:avLst/>
                      </a:prstGeom>
                    </p:spPr>
                  </p:pic>
                </p:oleObj>
              </mc:Fallback>
            </mc:AlternateContent>
          </a:graphicData>
        </a:graphic>
      </p:graphicFrame>
      <p:sp>
        <p:nvSpPr>
          <p:cNvPr id="10" name="TextBox 9"/>
          <p:cNvSpPr txBox="1"/>
          <p:nvPr/>
        </p:nvSpPr>
        <p:spPr>
          <a:xfrm>
            <a:off x="3414446" y="5552111"/>
            <a:ext cx="2376264" cy="369332"/>
          </a:xfrm>
          <a:prstGeom prst="rect">
            <a:avLst/>
          </a:prstGeom>
          <a:noFill/>
        </p:spPr>
        <p:txBody>
          <a:bodyPr wrap="square" rtlCol="0">
            <a:spAutoFit/>
          </a:bodyPr>
          <a:lstStyle/>
          <a:p>
            <a:r>
              <a:rPr lang="en-GB" dirty="0" smtClean="0"/>
              <a:t>.</a:t>
            </a:r>
            <a:endParaRPr lang="en-GB" dirty="0"/>
          </a:p>
        </p:txBody>
      </p:sp>
      <p:cxnSp>
        <p:nvCxnSpPr>
          <p:cNvPr id="8" name="Straight Arrow Connector 7"/>
          <p:cNvCxnSpPr/>
          <p:nvPr/>
        </p:nvCxnSpPr>
        <p:spPr>
          <a:xfrm>
            <a:off x="5138670" y="2189408"/>
            <a:ext cx="2318198" cy="31909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499280" y="5267459"/>
            <a:ext cx="4069724" cy="13875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You will notice that Q2 and 3 both assess A02  but they are clearly looking for very specific points. Q2 is always about analysing Lang and Q 3 is always about analysing structure.</a:t>
            </a:r>
            <a:endParaRPr lang="en-GB" dirty="0"/>
          </a:p>
        </p:txBody>
      </p:sp>
      <p:cxnSp>
        <p:nvCxnSpPr>
          <p:cNvPr id="14" name="Straight Arrow Connector 13"/>
          <p:cNvCxnSpPr/>
          <p:nvPr/>
        </p:nvCxnSpPr>
        <p:spPr>
          <a:xfrm flipH="1" flipV="1">
            <a:off x="6516710" y="2189408"/>
            <a:ext cx="940158" cy="31909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8408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3374" y="140677"/>
            <a:ext cx="10057395" cy="6186309"/>
          </a:xfrm>
          <a:prstGeom prst="rect">
            <a:avLst/>
          </a:prstGeom>
          <a:noFill/>
        </p:spPr>
        <p:txBody>
          <a:bodyPr wrap="square" rtlCol="0">
            <a:spAutoFit/>
          </a:bodyPr>
          <a:lstStyle/>
          <a:p>
            <a:r>
              <a:rPr lang="en-GB" sz="4800" dirty="0"/>
              <a:t>Q2 – language</a:t>
            </a:r>
          </a:p>
          <a:p>
            <a:endParaRPr lang="en-GB" sz="2400" dirty="0"/>
          </a:p>
          <a:p>
            <a:r>
              <a:rPr lang="en-GB" sz="2400" dirty="0"/>
              <a:t>How does the writer’s use of language…</a:t>
            </a:r>
          </a:p>
          <a:p>
            <a:endParaRPr lang="en-GB" sz="2400" dirty="0"/>
          </a:p>
          <a:p>
            <a:r>
              <a:rPr lang="en-GB" sz="2400" b="1" dirty="0"/>
              <a:t>Marks Given		Max Time spend:		Make approx:</a:t>
            </a:r>
          </a:p>
          <a:p>
            <a:r>
              <a:rPr lang="en-GB" sz="2400" b="1" dirty="0">
                <a:solidFill>
                  <a:srgbClr val="FF0000"/>
                </a:solidFill>
              </a:rPr>
              <a:t>8 marks		</a:t>
            </a:r>
            <a:r>
              <a:rPr lang="en-GB" sz="2400" b="1" dirty="0" smtClean="0">
                <a:solidFill>
                  <a:srgbClr val="FF0000"/>
                </a:solidFill>
              </a:rPr>
              <a:t>10 </a:t>
            </a:r>
            <a:r>
              <a:rPr lang="en-GB" sz="2400" b="1" dirty="0">
                <a:solidFill>
                  <a:srgbClr val="FF0000"/>
                </a:solidFill>
              </a:rPr>
              <a:t>minutes			3-4 points</a:t>
            </a:r>
          </a:p>
          <a:p>
            <a:endParaRPr lang="en-GB" sz="2400" dirty="0"/>
          </a:p>
          <a:p>
            <a:r>
              <a:rPr lang="en-GB" sz="2400" dirty="0"/>
              <a:t>Comment, Explain, Analyse</a:t>
            </a:r>
          </a:p>
          <a:p>
            <a:endParaRPr lang="en-GB" sz="2400" dirty="0"/>
          </a:p>
          <a:p>
            <a:pPr marL="285750" indent="-285750">
              <a:buFont typeface="Arial" panose="020B0604020202020204" pitchFamily="34" charset="0"/>
              <a:buChar char="•"/>
            </a:pPr>
            <a:r>
              <a:rPr lang="en-GB" sz="2400" dirty="0"/>
              <a:t>This question assesses language – words/phrases / language features / language techniques / sentences</a:t>
            </a:r>
          </a:p>
          <a:p>
            <a:pPr marL="285750" indent="-285750">
              <a:buFont typeface="Arial" panose="020B0604020202020204" pitchFamily="34" charset="0"/>
              <a:buChar char="•"/>
            </a:pPr>
            <a:r>
              <a:rPr lang="en-GB" sz="2400" dirty="0"/>
              <a:t>Use language terminology</a:t>
            </a:r>
          </a:p>
          <a:p>
            <a:pPr marL="285750" indent="-285750">
              <a:buFont typeface="Arial" panose="020B0604020202020204" pitchFamily="34" charset="0"/>
              <a:buChar char="•"/>
            </a:pPr>
            <a:r>
              <a:rPr lang="en-GB" sz="2400" dirty="0"/>
              <a:t>Select relevant quotations</a:t>
            </a:r>
          </a:p>
          <a:p>
            <a:pPr marL="285750" indent="-285750">
              <a:buFont typeface="Arial" panose="020B0604020202020204" pitchFamily="34" charset="0"/>
              <a:buChar char="•"/>
            </a:pPr>
            <a:r>
              <a:rPr lang="en-GB" sz="2400" dirty="0"/>
              <a:t>Explain and analyse the effects of the writer’s choices of language</a:t>
            </a:r>
          </a:p>
          <a:p>
            <a:endParaRPr lang="en-GB" dirty="0"/>
          </a:p>
          <a:p>
            <a:endParaRPr lang="en-GB" dirty="0"/>
          </a:p>
        </p:txBody>
      </p:sp>
      <p:sp>
        <p:nvSpPr>
          <p:cNvPr id="3" name="TextBox 2"/>
          <p:cNvSpPr txBox="1"/>
          <p:nvPr/>
        </p:nvSpPr>
        <p:spPr>
          <a:xfrm>
            <a:off x="10058401" y="154962"/>
            <a:ext cx="1589650" cy="923330"/>
          </a:xfrm>
          <a:prstGeom prst="rect">
            <a:avLst/>
          </a:prstGeom>
          <a:solidFill>
            <a:srgbClr val="FFFF00"/>
          </a:solidFill>
          <a:ln>
            <a:solidFill>
              <a:schemeClr val="accent1"/>
            </a:solidFill>
          </a:ln>
        </p:spPr>
        <p:txBody>
          <a:bodyPr wrap="square" rtlCol="0">
            <a:spAutoFit/>
          </a:bodyPr>
          <a:lstStyle/>
          <a:p>
            <a:r>
              <a:rPr lang="en-GB" dirty="0" smtClean="0"/>
              <a:t>A02- Use WETTER paragraphs.</a:t>
            </a:r>
            <a:endParaRPr lang="en-GB" dirty="0"/>
          </a:p>
        </p:txBody>
      </p:sp>
      <p:sp>
        <p:nvSpPr>
          <p:cNvPr id="4" name="Rectangle 3"/>
          <p:cNvSpPr/>
          <p:nvPr/>
        </p:nvSpPr>
        <p:spPr>
          <a:xfrm>
            <a:off x="9925877" y="1940066"/>
            <a:ext cx="2080592" cy="4401205"/>
          </a:xfrm>
          <a:prstGeom prst="rect">
            <a:avLst/>
          </a:prstGeom>
          <a:solidFill>
            <a:schemeClr val="accent1">
              <a:lumMod val="60000"/>
              <a:lumOff val="40000"/>
            </a:schemeClr>
          </a:solidFill>
          <a:ln>
            <a:solidFill>
              <a:schemeClr val="tx1"/>
            </a:solidFill>
          </a:ln>
        </p:spPr>
        <p:txBody>
          <a:bodyPr wrap="square">
            <a:spAutoFit/>
          </a:bodyPr>
          <a:lstStyle/>
          <a:p>
            <a:r>
              <a:rPr lang="en-GB" sz="2000" b="1" dirty="0">
                <a:solidFill>
                  <a:srgbClr val="000000"/>
                </a:solidFill>
              </a:rPr>
              <a:t>AO2</a:t>
            </a:r>
            <a:r>
              <a:rPr lang="en-GB" sz="2000" dirty="0">
                <a:solidFill>
                  <a:srgbClr val="000000"/>
                </a:solidFill>
              </a:rPr>
              <a:t/>
            </a:r>
            <a:br>
              <a:rPr lang="en-GB" sz="2000" dirty="0">
                <a:solidFill>
                  <a:srgbClr val="000000"/>
                </a:solidFill>
              </a:rPr>
            </a:br>
            <a:r>
              <a:rPr lang="en-GB" sz="2000" dirty="0">
                <a:solidFill>
                  <a:srgbClr val="000000"/>
                </a:solidFill>
              </a:rPr>
              <a:t>Explain, comment on and analyse how writers use language and structure to achieve effects and influence readers, using relevant subject</a:t>
            </a:r>
            <a:br>
              <a:rPr lang="en-GB" sz="2000" dirty="0">
                <a:solidFill>
                  <a:srgbClr val="000000"/>
                </a:solidFill>
              </a:rPr>
            </a:br>
            <a:r>
              <a:rPr lang="en-GB" sz="2000" dirty="0">
                <a:solidFill>
                  <a:srgbClr val="000000"/>
                </a:solidFill>
              </a:rPr>
              <a:t>terminology to support their views</a:t>
            </a:r>
            <a:br>
              <a:rPr lang="en-GB" sz="2000" dirty="0">
                <a:solidFill>
                  <a:srgbClr val="000000"/>
                </a:solidFill>
              </a:rPr>
            </a:br>
            <a:endParaRPr lang="en-GB" sz="2000" dirty="0"/>
          </a:p>
        </p:txBody>
      </p:sp>
    </p:spTree>
    <p:extLst>
      <p:ext uri="{BB962C8B-B14F-4D97-AF65-F5344CB8AC3E}">
        <p14:creationId xmlns:p14="http://schemas.microsoft.com/office/powerpoint/2010/main" val="2997577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838" y="218049"/>
            <a:ext cx="10358845" cy="5539978"/>
          </a:xfrm>
          <a:prstGeom prst="rect">
            <a:avLst/>
          </a:prstGeom>
          <a:noFill/>
        </p:spPr>
        <p:txBody>
          <a:bodyPr wrap="square" rtlCol="0">
            <a:spAutoFit/>
          </a:bodyPr>
          <a:lstStyle/>
          <a:p>
            <a:r>
              <a:rPr lang="en-GB" sz="5400" dirty="0"/>
              <a:t>Q3 – structure </a:t>
            </a:r>
          </a:p>
          <a:p>
            <a:endParaRPr lang="en-GB" sz="2000" dirty="0"/>
          </a:p>
          <a:p>
            <a:r>
              <a:rPr lang="en-GB" sz="2000" dirty="0"/>
              <a:t>How does the structure…</a:t>
            </a:r>
          </a:p>
          <a:p>
            <a:endParaRPr lang="en-GB" sz="2000" dirty="0"/>
          </a:p>
          <a:p>
            <a:r>
              <a:rPr lang="en-GB" sz="2000" b="1" dirty="0"/>
              <a:t>Marks Given		Max Time spend:		Make approx:</a:t>
            </a:r>
          </a:p>
          <a:p>
            <a:r>
              <a:rPr lang="en-GB" sz="2000" b="1" dirty="0">
                <a:solidFill>
                  <a:srgbClr val="FF0000"/>
                </a:solidFill>
              </a:rPr>
              <a:t>8 marks			12 minutes		3-4 points</a:t>
            </a:r>
          </a:p>
          <a:p>
            <a:endParaRPr lang="en-GB" sz="2000" dirty="0"/>
          </a:p>
          <a:p>
            <a:r>
              <a:rPr lang="en-GB" sz="2000" dirty="0"/>
              <a:t>Comment, Explain, Analyse</a:t>
            </a:r>
          </a:p>
          <a:p>
            <a:endParaRPr lang="en-GB" sz="2000" dirty="0"/>
          </a:p>
          <a:p>
            <a:r>
              <a:rPr lang="en-GB" sz="2000" dirty="0"/>
              <a:t>This question assesses structural features:</a:t>
            </a:r>
          </a:p>
          <a:p>
            <a:pPr marL="285750" indent="-285750">
              <a:buFont typeface="Arial" panose="020B0604020202020204" pitchFamily="34" charset="0"/>
              <a:buChar char="•"/>
            </a:pPr>
            <a:r>
              <a:rPr lang="en-GB" sz="2000" dirty="0"/>
              <a:t>Of the whole text like beginnings/endings: changes in viewpoint</a:t>
            </a:r>
          </a:p>
          <a:p>
            <a:pPr marL="285750" indent="-285750">
              <a:buFont typeface="Arial" panose="020B0604020202020204" pitchFamily="34" charset="0"/>
              <a:buChar char="•"/>
            </a:pPr>
            <a:r>
              <a:rPr lang="en-GB" sz="2000" dirty="0"/>
              <a:t>At paragraph level such as topic change/single sentence paragraphs</a:t>
            </a:r>
          </a:p>
          <a:p>
            <a:pPr marL="285750" indent="-285750">
              <a:buFont typeface="Arial" panose="020B0604020202020204" pitchFamily="34" charset="0"/>
              <a:buChar char="•"/>
            </a:pPr>
            <a:r>
              <a:rPr lang="en-GB" sz="2000" dirty="0"/>
              <a:t>At sentence level such as sentence length</a:t>
            </a:r>
          </a:p>
          <a:p>
            <a:pPr marL="285750" indent="-285750">
              <a:buFont typeface="Arial" panose="020B0604020202020204" pitchFamily="34" charset="0"/>
              <a:buChar char="•"/>
            </a:pPr>
            <a:r>
              <a:rPr lang="en-GB" sz="2000" dirty="0"/>
              <a:t>Use language terminology</a:t>
            </a:r>
          </a:p>
          <a:p>
            <a:pPr marL="285750" indent="-285750">
              <a:buFont typeface="Arial" panose="020B0604020202020204" pitchFamily="34" charset="0"/>
              <a:buChar char="•"/>
            </a:pPr>
            <a:r>
              <a:rPr lang="en-GB" sz="2000" dirty="0"/>
              <a:t>Select relevant references from the text</a:t>
            </a:r>
          </a:p>
          <a:p>
            <a:pPr marL="285750" indent="-285750">
              <a:buFont typeface="Arial" panose="020B0604020202020204" pitchFamily="34" charset="0"/>
              <a:buChar char="•"/>
            </a:pPr>
            <a:r>
              <a:rPr lang="en-GB" sz="2000" dirty="0"/>
              <a:t>Explain &amp; analyse the effects of the writer’s choice of structural features</a:t>
            </a:r>
          </a:p>
        </p:txBody>
      </p:sp>
      <p:sp>
        <p:nvSpPr>
          <p:cNvPr id="4" name="Rectangle 3"/>
          <p:cNvSpPr/>
          <p:nvPr/>
        </p:nvSpPr>
        <p:spPr>
          <a:xfrm>
            <a:off x="8718810" y="2272281"/>
            <a:ext cx="3034747" cy="3170099"/>
          </a:xfrm>
          <a:prstGeom prst="rect">
            <a:avLst/>
          </a:prstGeom>
          <a:solidFill>
            <a:srgbClr val="FFFF00"/>
          </a:solidFill>
          <a:ln>
            <a:solidFill>
              <a:schemeClr val="tx1"/>
            </a:solidFill>
          </a:ln>
        </p:spPr>
        <p:txBody>
          <a:bodyPr wrap="square">
            <a:spAutoFit/>
          </a:bodyPr>
          <a:lstStyle/>
          <a:p>
            <a:r>
              <a:rPr lang="en-GB" sz="2000" b="1" dirty="0">
                <a:solidFill>
                  <a:srgbClr val="000000"/>
                </a:solidFill>
              </a:rPr>
              <a:t>AO2</a:t>
            </a:r>
            <a:r>
              <a:rPr lang="en-GB" sz="2000" dirty="0">
                <a:solidFill>
                  <a:srgbClr val="000000"/>
                </a:solidFill>
              </a:rPr>
              <a:t/>
            </a:r>
            <a:br>
              <a:rPr lang="en-GB" sz="2000" dirty="0">
                <a:solidFill>
                  <a:srgbClr val="000000"/>
                </a:solidFill>
              </a:rPr>
            </a:br>
            <a:r>
              <a:rPr lang="en-GB" sz="2000" dirty="0">
                <a:solidFill>
                  <a:srgbClr val="000000"/>
                </a:solidFill>
              </a:rPr>
              <a:t>Explain, comment on and analyse how writers use language and structure to achieve effects and influence readers, using relevant subject</a:t>
            </a:r>
            <a:br>
              <a:rPr lang="en-GB" sz="2000" dirty="0">
                <a:solidFill>
                  <a:srgbClr val="000000"/>
                </a:solidFill>
              </a:rPr>
            </a:br>
            <a:r>
              <a:rPr lang="en-GB" sz="2000" dirty="0">
                <a:solidFill>
                  <a:srgbClr val="000000"/>
                </a:solidFill>
              </a:rPr>
              <a:t>terminology to support their views</a:t>
            </a:r>
            <a:br>
              <a:rPr lang="en-GB" sz="2000" dirty="0">
                <a:solidFill>
                  <a:srgbClr val="000000"/>
                </a:solidFill>
              </a:rPr>
            </a:br>
            <a:endParaRPr lang="en-GB" sz="2000" dirty="0"/>
          </a:p>
        </p:txBody>
      </p:sp>
    </p:spTree>
    <p:extLst>
      <p:ext uri="{BB962C8B-B14F-4D97-AF65-F5344CB8AC3E}">
        <p14:creationId xmlns:p14="http://schemas.microsoft.com/office/powerpoint/2010/main" val="3964866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GB" dirty="0" smtClean="0"/>
              <a:t>Features of Language and Structure:</a:t>
            </a:r>
            <a:endParaRPr lang="en-GB"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://www.bbc.co.uk/education/guides/zsf2v4j/video</a:t>
            </a:r>
            <a:endParaRPr lang="en-GB" dirty="0" smtClean="0"/>
          </a:p>
          <a:p>
            <a:endParaRPr lang="en-GB" dirty="0"/>
          </a:p>
          <a:p>
            <a:r>
              <a:rPr lang="en-GB" dirty="0" smtClean="0"/>
              <a:t>Watch the BBC </a:t>
            </a:r>
            <a:r>
              <a:rPr lang="en-GB" dirty="0" smtClean="0"/>
              <a:t>Bitesize</a:t>
            </a:r>
            <a:r>
              <a:rPr lang="en-GB" dirty="0" smtClean="0"/>
              <a:t> video discussing features of language and structure. Then as a class take the test that features on this page.</a:t>
            </a:r>
          </a:p>
          <a:p>
            <a:endParaRPr lang="en-GB" dirty="0"/>
          </a:p>
          <a:p>
            <a:r>
              <a:rPr lang="en-GB" dirty="0" smtClean="0"/>
              <a:t>Using the video to help you and what you may already know, make a list of the features of language and features of structure that are mentioned.  Use the table on the next slide to organise your ideas.</a:t>
            </a:r>
            <a:endParaRPr lang="en-GB" dirty="0"/>
          </a:p>
        </p:txBody>
      </p:sp>
    </p:spTree>
    <p:extLst>
      <p:ext uri="{BB962C8B-B14F-4D97-AF65-F5344CB8AC3E}">
        <p14:creationId xmlns:p14="http://schemas.microsoft.com/office/powerpoint/2010/main" val="420187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GB" dirty="0" smtClean="0"/>
              <a:t>Features of Language and Structure- A02</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94129852"/>
              </p:ext>
            </p:extLst>
          </p:nvPr>
        </p:nvGraphicFramePr>
        <p:xfrm>
          <a:off x="838200" y="1825625"/>
          <a:ext cx="10515600" cy="3235960"/>
        </p:xfrm>
        <a:graphic>
          <a:graphicData uri="http://schemas.openxmlformats.org/drawingml/2006/table">
            <a:tbl>
              <a:tblPr firstRow="1" bandRow="1">
                <a:tableStyleId>{5C22544A-7EE6-4342-B048-85BDC9FD1C3A}</a:tableStyleId>
              </a:tblPr>
              <a:tblGrid>
                <a:gridCol w="5257800"/>
                <a:gridCol w="5257800"/>
              </a:tblGrid>
              <a:tr h="370840">
                <a:tc>
                  <a:txBody>
                    <a:bodyPr/>
                    <a:lstStyle/>
                    <a:p>
                      <a:endParaRPr lang="en-GB" dirty="0" smtClean="0"/>
                    </a:p>
                    <a:p>
                      <a:r>
                        <a:rPr lang="en-GB" dirty="0" smtClean="0"/>
                        <a:t>Language </a:t>
                      </a:r>
                      <a:endParaRPr lang="en-GB" dirty="0"/>
                    </a:p>
                  </a:txBody>
                  <a:tcPr/>
                </a:tc>
                <a:tc>
                  <a:txBody>
                    <a:bodyPr/>
                    <a:lstStyle/>
                    <a:p>
                      <a:endParaRPr lang="en-GB" dirty="0" smtClean="0"/>
                    </a:p>
                    <a:p>
                      <a:r>
                        <a:rPr lang="en-GB" dirty="0" smtClean="0"/>
                        <a:t>Structure</a:t>
                      </a:r>
                      <a:endParaRPr lang="en-GB" dirty="0"/>
                    </a:p>
                  </a:txBody>
                  <a:tcPr/>
                </a:tc>
              </a:tr>
              <a:tr h="370840">
                <a:tc>
                  <a:txBody>
                    <a:bodyPr/>
                    <a:lstStyle/>
                    <a:p>
                      <a:endParaRPr lang="en-GB" dirty="0"/>
                    </a:p>
                  </a:txBody>
                  <a:tcPr/>
                </a:tc>
                <a:tc>
                  <a:txBody>
                    <a:bodyPr/>
                    <a:lstStyle/>
                    <a:p>
                      <a:endParaRPr lang="en-GB" dirty="0"/>
                    </a:p>
                  </a:txBody>
                  <a:tcPr/>
                </a:tc>
              </a:tr>
              <a:tr h="370840">
                <a:tc>
                  <a:txBody>
                    <a:bodyPr/>
                    <a:lstStyle/>
                    <a:p>
                      <a:endParaRPr lang="en-GB" dirty="0"/>
                    </a:p>
                  </a:txBody>
                  <a:tcPr/>
                </a:tc>
                <a:tc>
                  <a:txBody>
                    <a:bodyPr/>
                    <a:lstStyle/>
                    <a:p>
                      <a:endParaRPr lang="en-GB" dirty="0"/>
                    </a:p>
                  </a:txBody>
                  <a:tcPr/>
                </a:tc>
              </a:tr>
              <a:tr h="370840">
                <a:tc>
                  <a:txBody>
                    <a:bodyPr/>
                    <a:lstStyle/>
                    <a:p>
                      <a:endParaRPr lang="en-GB" dirty="0"/>
                    </a:p>
                  </a:txBody>
                  <a:tcPr/>
                </a:tc>
                <a:tc>
                  <a:txBody>
                    <a:bodyPr/>
                    <a:lstStyle/>
                    <a:p>
                      <a:endParaRPr lang="en-GB" dirty="0"/>
                    </a:p>
                  </a:txBody>
                  <a:tcPr/>
                </a:tc>
              </a:tr>
              <a:tr h="370840">
                <a:tc>
                  <a:txBody>
                    <a:bodyPr/>
                    <a:lstStyle/>
                    <a:p>
                      <a:endParaRPr lang="en-GB" dirty="0"/>
                    </a:p>
                  </a:txBody>
                  <a:tcPr/>
                </a:tc>
                <a:tc>
                  <a:txBody>
                    <a:bodyPr/>
                    <a:lstStyle/>
                    <a:p>
                      <a:endParaRPr lang="en-GB" dirty="0"/>
                    </a:p>
                  </a:txBody>
                  <a:tcPr/>
                </a:tc>
              </a:tr>
              <a:tr h="370840">
                <a:tc>
                  <a:txBody>
                    <a:bodyPr/>
                    <a:lstStyle/>
                    <a:p>
                      <a:endParaRPr lang="en-GB" dirty="0"/>
                    </a:p>
                  </a:txBody>
                  <a:tcPr/>
                </a:tc>
                <a:tc>
                  <a:txBody>
                    <a:bodyPr/>
                    <a:lstStyle/>
                    <a:p>
                      <a:endParaRPr lang="en-GB" dirty="0"/>
                    </a:p>
                  </a:txBody>
                  <a:tcPr/>
                </a:tc>
              </a:tr>
              <a:tr h="370840">
                <a:tc>
                  <a:txBody>
                    <a:bodyPr/>
                    <a:lstStyle/>
                    <a:p>
                      <a:endParaRPr lang="en-GB" dirty="0"/>
                    </a:p>
                  </a:txBody>
                  <a:tcPr/>
                </a:tc>
                <a:tc>
                  <a:txBody>
                    <a:bodyPr/>
                    <a:lstStyle/>
                    <a:p>
                      <a:endParaRPr lang="en-GB" dirty="0"/>
                    </a:p>
                  </a:txBody>
                  <a:tcPr/>
                </a:tc>
              </a:tr>
              <a:tr h="370840">
                <a:tc>
                  <a:txBody>
                    <a:bodyPr/>
                    <a:lstStyle/>
                    <a:p>
                      <a:endParaRPr lang="en-GB" dirty="0"/>
                    </a:p>
                  </a:txBody>
                  <a:tcPr/>
                </a:tc>
                <a:tc>
                  <a:txBody>
                    <a:bodyPr/>
                    <a:lstStyle/>
                    <a:p>
                      <a:endParaRPr lang="en-GB" dirty="0"/>
                    </a:p>
                  </a:txBody>
                  <a:tcPr/>
                </a:tc>
              </a:tr>
            </a:tbl>
          </a:graphicData>
        </a:graphic>
      </p:graphicFrame>
      <p:sp>
        <p:nvSpPr>
          <p:cNvPr id="5" name="Rectangle 4"/>
          <p:cNvSpPr/>
          <p:nvPr/>
        </p:nvSpPr>
        <p:spPr>
          <a:xfrm>
            <a:off x="1893194" y="5370490"/>
            <a:ext cx="8912181" cy="97879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Challenge Task: Now write a short summary explaining the difference between features of language and structure and discuss which question you would write about these features for in paper 1.</a:t>
            </a:r>
            <a:endParaRPr lang="en-GB" dirty="0"/>
          </a:p>
        </p:txBody>
      </p:sp>
    </p:spTree>
    <p:extLst>
      <p:ext uri="{BB962C8B-B14F-4D97-AF65-F5344CB8AC3E}">
        <p14:creationId xmlns:p14="http://schemas.microsoft.com/office/powerpoint/2010/main" val="772393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188640"/>
            <a:ext cx="8229600" cy="274042"/>
          </a:xfrm>
          <a:solidFill>
            <a:srgbClr val="FFFF00"/>
          </a:solidFill>
        </p:spPr>
        <p:txBody>
          <a:bodyPr>
            <a:noAutofit/>
          </a:bodyPr>
          <a:lstStyle/>
          <a:p>
            <a:r>
              <a:rPr lang="en-GB" sz="2000" dirty="0">
                <a:latin typeface="Century Gothic" panose="020B0502020202020204" pitchFamily="34" charset="0"/>
              </a:rPr>
              <a:t>Categorising :Structure or Language?</a:t>
            </a:r>
          </a:p>
        </p:txBody>
      </p:sp>
      <p:sp>
        <p:nvSpPr>
          <p:cNvPr id="3" name="Content Placeholder 2"/>
          <p:cNvSpPr>
            <a:spLocks noGrp="1"/>
          </p:cNvSpPr>
          <p:nvPr>
            <p:ph idx="1"/>
          </p:nvPr>
        </p:nvSpPr>
        <p:spPr>
          <a:xfrm>
            <a:off x="1775520" y="692696"/>
            <a:ext cx="8712968" cy="5904656"/>
          </a:xfrm>
          <a:solidFill>
            <a:schemeClr val="bg2"/>
          </a:solidFill>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lnSpc>
                <a:spcPct val="200000"/>
              </a:lnSpc>
              <a:buNone/>
            </a:pPr>
            <a:r>
              <a:rPr lang="en-GB" b="1" dirty="0" smtClean="0">
                <a:latin typeface="Century Gothic" panose="020B0502020202020204" pitchFamily="34" charset="0"/>
              </a:rPr>
              <a:t>Adjective	           connective 	                  rhythm</a:t>
            </a:r>
          </a:p>
          <a:p>
            <a:pPr marL="0" indent="0">
              <a:lnSpc>
                <a:spcPct val="200000"/>
              </a:lnSpc>
              <a:buNone/>
            </a:pPr>
            <a:r>
              <a:rPr lang="en-GB" b="1" dirty="0" smtClean="0">
                <a:latin typeface="Century Gothic" panose="020B0502020202020204" pitchFamily="34" charset="0"/>
              </a:rPr>
              <a:t>simile		foreshadowing		punctuation </a:t>
            </a:r>
            <a:r>
              <a:rPr lang="en-GB" b="1" dirty="0" smtClean="0">
                <a:latin typeface="Century Gothic" panose="020B0502020202020204" pitchFamily="34" charset="0"/>
              </a:rPr>
              <a:t>polysyndeton</a:t>
            </a:r>
            <a:r>
              <a:rPr lang="en-GB" b="1" dirty="0" smtClean="0">
                <a:latin typeface="Century Gothic" panose="020B0502020202020204" pitchFamily="34" charset="0"/>
              </a:rPr>
              <a:t> 	     climax        emotive language pathetic fallacy   	personification 	 </a:t>
            </a:r>
          </a:p>
          <a:p>
            <a:pPr marL="0" indent="0">
              <a:lnSpc>
                <a:spcPct val="200000"/>
              </a:lnSpc>
              <a:buNone/>
            </a:pPr>
            <a:r>
              <a:rPr lang="en-GB" b="1" dirty="0" smtClean="0">
                <a:latin typeface="Century Gothic" panose="020B0502020202020204" pitchFamily="34" charset="0"/>
              </a:rPr>
              <a:t>paragraphs	        alliteration            metaphor	sentence structure 		flashback</a:t>
            </a:r>
          </a:p>
          <a:p>
            <a:pPr marL="0" indent="0">
              <a:lnSpc>
                <a:spcPct val="200000"/>
              </a:lnSpc>
              <a:buNone/>
            </a:pPr>
            <a:r>
              <a:rPr lang="en-GB" b="1" dirty="0" smtClean="0">
                <a:latin typeface="Century Gothic" panose="020B0502020202020204" pitchFamily="34" charset="0"/>
              </a:rPr>
              <a:t>Beginning/middle/end</a:t>
            </a:r>
            <a:endParaRPr lang="en-GB" b="1" dirty="0">
              <a:latin typeface="Century Gothic" panose="020B0502020202020204" pitchFamily="34" charset="0"/>
            </a:endParaRPr>
          </a:p>
        </p:txBody>
      </p:sp>
      <p:sp>
        <p:nvSpPr>
          <p:cNvPr id="4" name="Rectangle 3"/>
          <p:cNvSpPr/>
          <p:nvPr/>
        </p:nvSpPr>
        <p:spPr>
          <a:xfrm>
            <a:off x="6400800" y="5666704"/>
            <a:ext cx="4778062" cy="108182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Challenge Task: Can you put each of the se features into the correct category?</a:t>
            </a:r>
            <a:endParaRPr lang="en-GB" dirty="0"/>
          </a:p>
        </p:txBody>
      </p:sp>
    </p:spTree>
    <p:custDataLst>
      <p:tags r:id="rId1"/>
    </p:custDataLst>
    <p:extLst>
      <p:ext uri="{BB962C8B-B14F-4D97-AF65-F5344CB8AC3E}">
        <p14:creationId xmlns:p14="http://schemas.microsoft.com/office/powerpoint/2010/main" val="418264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955</Words>
  <Application>Microsoft Office PowerPoint</Application>
  <PresentationFormat>Widescreen</PresentationFormat>
  <Paragraphs>136</Paragraphs>
  <Slides>16</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Calibri Light</vt:lpstr>
      <vt:lpstr>Century Gothic</vt:lpstr>
      <vt:lpstr>Times New Roman</vt:lpstr>
      <vt:lpstr>Office Theme</vt:lpstr>
      <vt:lpstr>Document</vt:lpstr>
      <vt:lpstr>Qfl: Can I understand the difference between analysing language features and analysing structural features and the implications for the exam?</vt:lpstr>
      <vt:lpstr>How confident do I feel about understanding he difference between language and structure for A02?</vt:lpstr>
      <vt:lpstr>AO’s Assessed:</vt:lpstr>
      <vt:lpstr>Simplicity and symmetry: each question will assess an individual AO</vt:lpstr>
      <vt:lpstr>PowerPoint Presentation</vt:lpstr>
      <vt:lpstr>PowerPoint Presentation</vt:lpstr>
      <vt:lpstr>Features of Language and Structure:</vt:lpstr>
      <vt:lpstr>Features of Language and Structure- A02</vt:lpstr>
      <vt:lpstr>Categorising :Structure or Language?</vt:lpstr>
      <vt:lpstr>PowerPoint Presentation</vt:lpstr>
      <vt:lpstr>Remember:A02 –The basics!</vt:lpstr>
      <vt:lpstr>Aspects of structure we may discuss:</vt:lpstr>
      <vt:lpstr>PowerPoint Presentation</vt:lpstr>
      <vt:lpstr>Whole class feedback on the extract task:</vt:lpstr>
      <vt:lpstr>Any questions about the difference between language and structure?</vt:lpstr>
      <vt:lpstr>Now how confident do I feel about understanding he difference between language and structure for A02?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I understand what to expect in the Reading part of paper 1 for the PPE?</dc:title>
  <dc:creator>lisa.reader</dc:creator>
  <cp:lastModifiedBy>lisa.reader</cp:lastModifiedBy>
  <cp:revision>47</cp:revision>
  <dcterms:created xsi:type="dcterms:W3CDTF">2016-01-17T20:02:55Z</dcterms:created>
  <dcterms:modified xsi:type="dcterms:W3CDTF">2018-02-19T05:11:27Z</dcterms:modified>
</cp:coreProperties>
</file>